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46"/>
  </p:notesMasterIdLst>
  <p:sldIdLst>
    <p:sldId id="256" r:id="rId2"/>
    <p:sldId id="257" r:id="rId3"/>
    <p:sldId id="290" r:id="rId4"/>
    <p:sldId id="259" r:id="rId5"/>
    <p:sldId id="260" r:id="rId6"/>
    <p:sldId id="265" r:id="rId7"/>
    <p:sldId id="267" r:id="rId8"/>
    <p:sldId id="263" r:id="rId9"/>
    <p:sldId id="270" r:id="rId10"/>
    <p:sldId id="277" r:id="rId11"/>
    <p:sldId id="278" r:id="rId12"/>
    <p:sldId id="279" r:id="rId13"/>
    <p:sldId id="283" r:id="rId14"/>
    <p:sldId id="286" r:id="rId15"/>
    <p:sldId id="287" r:id="rId16"/>
    <p:sldId id="275" r:id="rId17"/>
    <p:sldId id="288" r:id="rId18"/>
    <p:sldId id="289" r:id="rId19"/>
    <p:sldId id="293" r:id="rId20"/>
    <p:sldId id="296"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29" r:id="rId41"/>
    <p:sldId id="303" r:id="rId42"/>
    <p:sldId id="330" r:id="rId43"/>
    <p:sldId id="332" r:id="rId44"/>
    <p:sldId id="31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148"/>
    <p:restoredTop sz="65515"/>
  </p:normalViewPr>
  <p:slideViewPr>
    <p:cSldViewPr snapToGrid="0" snapToObjects="1">
      <p:cViewPr>
        <p:scale>
          <a:sx n="94" d="100"/>
          <a:sy n="94" d="100"/>
        </p:scale>
        <p:origin x="144" y="14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22/03/2017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blog.ethereum.org/2016/07/15/to-fork-or-not-to-fork/"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kingoftheether.com/history.html" TargetMode="External"/><Relationship Id="rId4" Type="http://schemas.openxmlformats.org/officeDocument/2006/relationships/hyperlink" Target="https://www.kingoftheether.com/postmortem.html" TargetMode="External"/><Relationship Id="rId5" Type="http://schemas.openxmlformats.org/officeDocument/2006/relationships/hyperlink" Target="https://github.com/kieranelby/KingOfTheEtherThrone/tree/v1.0/tests/onchain-test-report.md" TargetMode="External"/><Relationship Id="rId6" Type="http://schemas.openxmlformats.org/officeDocument/2006/relationships/hyperlink" Target="https://www.reddit.com/r/ethereum/comments/4ghzhv/governmentals_1100_eth_jackpot_payout_is_stuck/"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1. Alice wants</a:t>
            </a:r>
            <a:r>
              <a:rPr lang="en-GB" baseline="0" smtClean="0"/>
              <a:t> to buy a </a:t>
            </a:r>
            <a:r>
              <a:rPr lang="en-GB" baseline="0" err="1" smtClean="0"/>
              <a:t>SmartPhone</a:t>
            </a:r>
            <a:r>
              <a:rPr lang="en-GB" baseline="0" smtClean="0"/>
              <a:t> on </a:t>
            </a:r>
            <a:r>
              <a:rPr lang="en-GB" baseline="0" err="1" smtClean="0"/>
              <a:t>Ebay</a:t>
            </a:r>
            <a:r>
              <a:rPr lang="en-GB" baseline="0" smtClean="0"/>
              <a:t>. She is willing to pay a certain amount of money for it.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smtClean="0"/>
              <a:t>For buying the smart phone, </a:t>
            </a:r>
            <a:r>
              <a:rPr lang="en-GB" err="1" smtClean="0"/>
              <a:t>alice</a:t>
            </a:r>
            <a:r>
              <a:rPr lang="en-GB" smtClean="0"/>
              <a:t> wants</a:t>
            </a:r>
            <a:r>
              <a:rPr lang="en-GB" baseline="0" smtClean="0"/>
              <a:t> to make sure that she would get the product she is paying for. Therefore, she stipulates a TRADITIONAL contract with Bob, an </a:t>
            </a:r>
            <a:r>
              <a:rPr lang="en-GB" baseline="0" err="1" smtClean="0"/>
              <a:t>Ebay</a:t>
            </a:r>
            <a:r>
              <a:rPr lang="en-GB" baseline="0" smtClean="0"/>
              <a:t> employee who works in the legal area. </a:t>
            </a:r>
          </a:p>
          <a:p>
            <a:pPr marL="228600" indent="-228600">
              <a:buAutoNum type="arabicPeriod"/>
            </a:pPr>
            <a:endParaRPr lang="en-GB" baseline="0" smtClean="0"/>
          </a:p>
          <a:p>
            <a:pPr marL="228600" indent="-228600">
              <a:buAutoNum type="arabicPeriod"/>
            </a:pPr>
            <a:r>
              <a:rPr lang="en-GB" baseline="0" smtClean="0"/>
              <a:t>On the </a:t>
            </a:r>
            <a:r>
              <a:rPr lang="en-GB" baseline="0" err="1" smtClean="0"/>
              <a:t>tradictional</a:t>
            </a:r>
            <a:r>
              <a:rPr lang="en-GB" baseline="0" smtClean="0"/>
              <a:t> contract there are the following agreements:</a:t>
            </a:r>
          </a:p>
          <a:p>
            <a:pPr marL="0" indent="0" algn="l">
              <a:buNone/>
            </a:pPr>
            <a:endParaRPr lang="en-GB" baseline="0" smtClean="0"/>
          </a:p>
          <a:p>
            <a:pPr marL="0" indent="0" algn="l">
              <a:buNone/>
            </a:pPr>
            <a:r>
              <a:rPr lang="en-GB" baseline="0" smtClean="0"/>
              <a:t>The Phone will be shipped to Alice only once the money transaction has been confirmed. </a:t>
            </a:r>
          </a:p>
          <a:p>
            <a:pPr marL="0" indent="0" algn="l">
              <a:buNone/>
            </a:pPr>
            <a:r>
              <a:rPr lang="en-GB" baseline="0" smtClean="0"/>
              <a:t>The middleman Bob, is in charge of checking whether the payment has really been made. </a:t>
            </a:r>
          </a:p>
          <a:p>
            <a:pPr marL="0" indent="0" algn="l">
              <a:buNone/>
            </a:pPr>
            <a:r>
              <a:rPr lang="en-GB" baseline="0" smtClean="0"/>
              <a:t>If not, he waits 1-2 days and then he checks the payment again. </a:t>
            </a:r>
          </a:p>
          <a:p>
            <a:pPr marL="228600" indent="-228600">
              <a:buAutoNum type="arabicPeriod"/>
            </a:pPr>
            <a:endParaRPr lang="en-GB" baseline="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 better explanation of the contract terms </a:t>
            </a:r>
          </a:p>
          <a:p>
            <a:pPr marL="628650" lvl="1" indent="-171450">
              <a:buFontTx/>
              <a:buChar char="-"/>
            </a:pPr>
            <a:r>
              <a:rPr lang="en-GB" baseline="0" smtClean="0"/>
              <a:t>Alice pays for her Smartphone on a certain day</a:t>
            </a:r>
          </a:p>
          <a:p>
            <a:pPr marL="628650" lvl="1" indent="-171450">
              <a:buFontTx/>
              <a:buChar char="-"/>
            </a:pPr>
            <a:r>
              <a:rPr lang="en-GB" baseline="0" smtClean="0"/>
              <a:t>Bob, </a:t>
            </a:r>
            <a:r>
              <a:rPr lang="en-GB" baseline="0" err="1" smtClean="0"/>
              <a:t>doesn</a:t>
            </a:r>
            <a:r>
              <a:rPr lang="uk-UA" baseline="0" smtClean="0"/>
              <a:t>’</a:t>
            </a:r>
            <a:r>
              <a:rPr lang="en-GB" baseline="0" smtClean="0"/>
              <a:t>t know when Alice actually paid for her Smartphone. Therefore he checks the payment once in a while. </a:t>
            </a:r>
          </a:p>
          <a:p>
            <a:pPr marL="628650" lvl="1" indent="-171450">
              <a:buFontTx/>
              <a:buChar char="-"/>
            </a:pPr>
            <a:r>
              <a:rPr lang="en-GB" baseline="0" smtClean="0"/>
              <a:t>Might be possible that Alice’s money is already been transferred, but Bob will check it a couple of days later.  </a:t>
            </a:r>
          </a:p>
          <a:p>
            <a:pPr marL="628650" lvl="1" indent="-171450">
              <a:buFontTx/>
              <a:buChar char="-"/>
            </a:pPr>
            <a:r>
              <a:rPr lang="en-GB" baseline="0" smtClean="0"/>
              <a:t>When the payment is confirmed by Bob, the Smartphone will be shipped to Alice.  </a:t>
            </a:r>
          </a:p>
          <a:p>
            <a:pPr marL="628650" lvl="1" indent="-171450">
              <a:buFontTx/>
              <a:buChar char="-"/>
            </a:pPr>
            <a:endParaRPr lang="en-GB" baseline="0" smtClean="0"/>
          </a:p>
          <a:p>
            <a:pPr marL="628650" lvl="1" indent="-171450">
              <a:buFontTx/>
              <a:buChar char="-"/>
            </a:pPr>
            <a:endParaRPr lang="en-GB" baseline="0" smtClean="0"/>
          </a:p>
          <a:p>
            <a:pPr marL="628650" lvl="1" indent="-171450">
              <a:buFontTx/>
              <a:buChar char="-"/>
            </a:pPr>
            <a:endParaRPr lang="en-GB" baseline="0" smtClean="0"/>
          </a:p>
          <a:p>
            <a:pPr marL="628650" lvl="1" indent="-171450">
              <a:buFontTx/>
              <a:buChar char="-"/>
            </a:pPr>
            <a:endParaRPr lang="en-GB" baseline="0" smtClean="0"/>
          </a:p>
          <a:p>
            <a:pPr marL="457200" lvl="1" indent="0">
              <a:buNone/>
            </a:pPr>
            <a:r>
              <a:rPr lang="en-GB" baseline="0" smtClean="0"/>
              <a:t>As you can see, Alice is not happy with this kind of deal. A traditional contract needs always a middleman, who checks and executes the agreed terms defined in the contract. </a:t>
            </a:r>
          </a:p>
          <a:p>
            <a:pPr marL="457200" lvl="1" indent="0">
              <a:buNone/>
            </a:pPr>
            <a:r>
              <a:rPr lang="en-GB" baseline="0" smtClean="0"/>
              <a:t>This process implies always a delay between seller and buyers and implies also some costs for the company (the middleman has to be paid for his work).  </a:t>
            </a:r>
          </a:p>
          <a:p>
            <a:pPr marL="457200" lvl="1" indent="0">
              <a:buNone/>
            </a:pPr>
            <a:r>
              <a:rPr lang="en-GB" baseline="0" smtClean="0"/>
              <a:t>A lawyer might be necessary if some party doesn’t comply with the contract. </a:t>
            </a:r>
          </a:p>
          <a:p>
            <a:pPr marL="628650" lvl="1" indent="-171450">
              <a:buFontTx/>
              <a:buChar cha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Alice got an idea! She could use a smart contract to make the process faster and better.</a:t>
            </a:r>
          </a:p>
          <a:p>
            <a:pPr marL="457200" lvl="1" indent="0">
              <a:buNone/>
            </a:pPr>
            <a:endParaRPr lang="en-GB" baseline="0" smtClean="0"/>
          </a:p>
          <a:p>
            <a:pPr marL="457200" lvl="1" indent="0">
              <a:buNone/>
            </a:pPr>
            <a:r>
              <a:rPr lang="en-GB" baseline="0" smtClean="0"/>
              <a:t>Let’s suppose that </a:t>
            </a:r>
            <a:r>
              <a:rPr lang="en-GB" baseline="0" err="1" smtClean="0"/>
              <a:t>Ebay</a:t>
            </a:r>
            <a:r>
              <a:rPr lang="en-GB" baseline="0" smtClean="0"/>
              <a:t> works together with a company which provides some services for Smart Contracts (e.g. </a:t>
            </a:r>
            <a:r>
              <a:rPr lang="en-GB" baseline="0" err="1" smtClean="0"/>
              <a:t>Ethereum</a:t>
            </a:r>
            <a:r>
              <a:rPr lang="en-GB" baseline="0" smtClean="0"/>
              <a:t>). </a:t>
            </a:r>
          </a:p>
          <a:p>
            <a:pPr marL="457200" lvl="1" indent="0">
              <a:buNone/>
            </a:pPr>
            <a:r>
              <a:rPr lang="en-GB" baseline="0" smtClean="0"/>
              <a:t>Alice wants to try this new service and stipulates a new SM with </a:t>
            </a:r>
            <a:r>
              <a:rPr lang="en-GB" baseline="0" err="1" smtClean="0"/>
              <a:t>Ebay</a:t>
            </a:r>
            <a:r>
              <a:rPr lang="en-GB" baseline="0" smtClean="0"/>
              <a:t>. </a:t>
            </a:r>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smtClean="0"/>
              <a:t>As </a:t>
            </a:r>
            <a:r>
              <a:rPr lang="de-CH" baseline="0" err="1" smtClean="0"/>
              <a:t>soon</a:t>
            </a:r>
            <a:r>
              <a:rPr lang="de-CH" baseline="0" smtClean="0"/>
              <a:t> </a:t>
            </a:r>
            <a:r>
              <a:rPr lang="de-CH" baseline="0" err="1" smtClean="0"/>
              <a:t>as</a:t>
            </a:r>
            <a:r>
              <a:rPr lang="de-CH" baseline="0" smtClean="0"/>
              <a:t> Alice </a:t>
            </a:r>
            <a:r>
              <a:rPr lang="de-CH" baseline="0" err="1" smtClean="0"/>
              <a:t>makes</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the</a:t>
            </a:r>
            <a:r>
              <a:rPr lang="de-CH" baseline="0" smtClean="0"/>
              <a:t> SC </a:t>
            </a:r>
            <a:r>
              <a:rPr lang="de-CH" baseline="0" err="1" smtClean="0"/>
              <a:t>is</a:t>
            </a:r>
            <a:r>
              <a:rPr lang="de-CH" baseline="0" smtClean="0"/>
              <a:t> </a:t>
            </a:r>
            <a:r>
              <a:rPr lang="de-CH" baseline="0" err="1" smtClean="0"/>
              <a:t>triggered</a:t>
            </a:r>
            <a:r>
              <a:rPr lang="de-CH" baseline="0" smtClean="0"/>
              <a:t> </a:t>
            </a:r>
            <a:r>
              <a:rPr lang="de-CH" baseline="0" err="1" smtClean="0"/>
              <a:t>and</a:t>
            </a:r>
            <a:r>
              <a:rPr lang="de-CH" baseline="0" smtClean="0"/>
              <a:t> </a:t>
            </a:r>
            <a:r>
              <a:rPr lang="de-CH" baseline="0" err="1" smtClean="0"/>
              <a:t>when</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is</a:t>
            </a:r>
            <a:r>
              <a:rPr lang="de-CH" baseline="0" smtClean="0"/>
              <a:t> </a:t>
            </a:r>
            <a:r>
              <a:rPr lang="de-CH" baseline="0" err="1" smtClean="0"/>
              <a:t>confirmed</a:t>
            </a:r>
            <a:r>
              <a:rPr lang="de-CH" baseline="0" smtClean="0"/>
              <a:t>, Ebay will </a:t>
            </a:r>
            <a:r>
              <a:rPr lang="de-CH" baseline="0" err="1" smtClean="0"/>
              <a:t>be</a:t>
            </a:r>
            <a:r>
              <a:rPr lang="de-CH" baseline="0" smtClean="0"/>
              <a:t> </a:t>
            </a:r>
            <a:r>
              <a:rPr lang="de-CH" baseline="0" err="1" smtClean="0"/>
              <a:t>noticed</a:t>
            </a:r>
            <a:r>
              <a:rPr lang="de-CH" baseline="0" smtClean="0"/>
              <a:t> </a:t>
            </a:r>
            <a:r>
              <a:rPr lang="de-CH" baseline="0" err="1" smtClean="0"/>
              <a:t>by</a:t>
            </a:r>
            <a:r>
              <a:rPr lang="de-CH" baseline="0" smtClean="0"/>
              <a:t> </a:t>
            </a:r>
            <a:r>
              <a:rPr lang="de-CH" baseline="0" err="1" smtClean="0"/>
              <a:t>the</a:t>
            </a:r>
            <a:r>
              <a:rPr lang="de-CH" baseline="0" smtClean="0"/>
              <a:t> SC </a:t>
            </a:r>
            <a:r>
              <a:rPr lang="de-CH" baseline="0" err="1" smtClean="0"/>
              <a:t>and</a:t>
            </a:r>
            <a:r>
              <a:rPr lang="de-CH" baseline="0" smtClean="0"/>
              <a:t> </a:t>
            </a:r>
            <a:r>
              <a:rPr lang="de-CH" baseline="0" err="1" smtClean="0"/>
              <a:t>can</a:t>
            </a:r>
            <a:r>
              <a:rPr lang="de-CH" baseline="0" smtClean="0"/>
              <a:t> </a:t>
            </a:r>
            <a:r>
              <a:rPr lang="de-CH" baseline="0" err="1" smtClean="0"/>
              <a:t>immediately</a:t>
            </a:r>
            <a:r>
              <a:rPr lang="de-CH" baseline="0" smtClean="0"/>
              <a:t> send </a:t>
            </a:r>
            <a:r>
              <a:rPr lang="de-CH" baseline="0" err="1" smtClean="0"/>
              <a:t>the</a:t>
            </a:r>
            <a:r>
              <a:rPr lang="de-CH" baseline="0" smtClean="0"/>
              <a:t> smart </a:t>
            </a:r>
            <a:r>
              <a:rPr lang="de-CH" baseline="0" err="1" smtClean="0"/>
              <a:t>phone</a:t>
            </a:r>
            <a:r>
              <a:rPr lang="de-CH" baseline="0" smtClean="0"/>
              <a:t>. </a:t>
            </a:r>
          </a:p>
          <a:p>
            <a:pPr marL="457200" lvl="1" indent="0">
              <a:buNone/>
            </a:pPr>
            <a:endParaRPr lang="de-CH" baseline="0" smtClean="0"/>
          </a:p>
          <a:p>
            <a:pPr marL="457200" lvl="1" indent="0">
              <a:buNone/>
            </a:pPr>
            <a:r>
              <a:rPr lang="de-CH" baseline="0" smtClean="0"/>
              <a:t>As </a:t>
            </a:r>
            <a:r>
              <a:rPr lang="de-CH" baseline="0" err="1" smtClean="0"/>
              <a:t>you</a:t>
            </a:r>
            <a:r>
              <a:rPr lang="de-CH" baseline="0" smtClean="0"/>
              <a:t> </a:t>
            </a:r>
            <a:r>
              <a:rPr lang="de-CH" baseline="0" err="1" smtClean="0"/>
              <a:t>can</a:t>
            </a:r>
            <a:r>
              <a:rPr lang="de-CH" baseline="0" smtClean="0"/>
              <a:t> </a:t>
            </a:r>
            <a:r>
              <a:rPr lang="de-CH" baseline="0" err="1" smtClean="0"/>
              <a:t>see</a:t>
            </a:r>
            <a:r>
              <a:rPr lang="de-CH" baseline="0" smtClean="0"/>
              <a:t>: </a:t>
            </a:r>
            <a:r>
              <a:rPr lang="de-CH" baseline="0" err="1" smtClean="0"/>
              <a:t>the</a:t>
            </a:r>
            <a:r>
              <a:rPr lang="de-CH" baseline="0" smtClean="0"/>
              <a:t> </a:t>
            </a:r>
            <a:r>
              <a:rPr lang="de-CH" baseline="0" err="1" smtClean="0"/>
              <a:t>process</a:t>
            </a:r>
            <a:r>
              <a:rPr lang="de-CH" baseline="0" smtClean="0"/>
              <a:t> </a:t>
            </a:r>
            <a:r>
              <a:rPr lang="de-CH" baseline="0" err="1" smtClean="0"/>
              <a:t>is</a:t>
            </a:r>
            <a:r>
              <a:rPr lang="de-CH" baseline="0" smtClean="0"/>
              <a:t> </a:t>
            </a:r>
            <a:r>
              <a:rPr lang="de-CH" baseline="0" err="1" smtClean="0"/>
              <a:t>istanteneous</a:t>
            </a:r>
            <a:r>
              <a:rPr lang="de-CH" baseline="0" smtClean="0"/>
              <a:t> </a:t>
            </a:r>
            <a:r>
              <a:rPr lang="de-CH" baseline="0" err="1" smtClean="0"/>
              <a:t>and</a:t>
            </a:r>
            <a:r>
              <a:rPr lang="de-CH" baseline="0" smtClean="0"/>
              <a:t> </a:t>
            </a:r>
            <a:r>
              <a:rPr lang="de-CH" baseline="0" err="1" smtClean="0"/>
              <a:t>there</a:t>
            </a:r>
            <a:r>
              <a:rPr lang="de-CH" baseline="0" smtClean="0"/>
              <a:t> </a:t>
            </a:r>
            <a:r>
              <a:rPr lang="de-CH" baseline="0" err="1" smtClean="0"/>
              <a:t>is</a:t>
            </a:r>
            <a:r>
              <a:rPr lang="de-CH" baseline="0" smtClean="0"/>
              <a:t> NO </a:t>
            </a:r>
            <a:r>
              <a:rPr lang="de-CH" baseline="0" err="1" smtClean="0"/>
              <a:t>need</a:t>
            </a:r>
            <a:r>
              <a:rPr lang="de-CH" baseline="0" smtClean="0"/>
              <a:t> </a:t>
            </a:r>
            <a:r>
              <a:rPr lang="de-CH" baseline="0" err="1" smtClean="0"/>
              <a:t>of</a:t>
            </a:r>
            <a:r>
              <a:rPr lang="de-CH" baseline="0" smtClean="0"/>
              <a:t> a </a:t>
            </a:r>
            <a:r>
              <a:rPr lang="de-CH" baseline="0" err="1" smtClean="0"/>
              <a:t>middleman</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smtClean="0"/>
              <a:t>Alice </a:t>
            </a:r>
            <a:r>
              <a:rPr lang="de-CH" baseline="0" err="1" smtClean="0"/>
              <a:t>chooses</a:t>
            </a:r>
            <a:r>
              <a:rPr lang="de-CH" baseline="0" smtClean="0"/>
              <a:t> a Smart </a:t>
            </a:r>
            <a:r>
              <a:rPr lang="de-CH" baseline="0" err="1" smtClean="0"/>
              <a:t>Contract</a:t>
            </a:r>
            <a:r>
              <a:rPr lang="de-CH" baseline="0" smtClean="0"/>
              <a:t>!</a:t>
            </a:r>
          </a:p>
          <a:p>
            <a:pPr marL="457200" lvl="1" indent="0">
              <a:buNone/>
            </a:pPr>
            <a:endParaRPr lang="de-CH" baseline="0" smtClean="0"/>
          </a:p>
          <a:p>
            <a:pPr marL="457200" lvl="1" indent="0">
              <a:buNone/>
            </a:pPr>
            <a:endParaRPr lang="de-CH" baseline="0" smtClean="0"/>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http://</a:t>
            </a:r>
            <a:r>
              <a:rPr lang="en-GB" dirty="0" err="1" smtClean="0"/>
              <a:t>www.pwc.com</a:t>
            </a:r>
            <a:r>
              <a:rPr lang="en-GB" dirty="0" smtClean="0"/>
              <a:t>/us/</a:t>
            </a:r>
            <a:r>
              <a:rPr lang="en-GB" dirty="0" err="1" smtClean="0"/>
              <a:t>en</a:t>
            </a:r>
            <a:r>
              <a:rPr lang="en-GB" dirty="0" smtClean="0"/>
              <a:t>/technology-forecast/</a:t>
            </a:r>
            <a:r>
              <a:rPr lang="en-GB" dirty="0" err="1" smtClean="0"/>
              <a:t>blockchain</a:t>
            </a:r>
            <a:r>
              <a:rPr lang="en-GB" dirty="0" smtClean="0"/>
              <a:t>/digital-</a:t>
            </a:r>
            <a:r>
              <a:rPr lang="en-GB" dirty="0" err="1" smtClean="0"/>
              <a:t>business.html</a:t>
            </a:r>
            <a:endParaRPr lang="en-GB" dirty="0" smtClean="0"/>
          </a:p>
          <a:p>
            <a:endParaRPr lang="en-GB" dirty="0" smtClean="0"/>
          </a:p>
          <a:p>
            <a:pPr marL="0" indent="0">
              <a:buNone/>
            </a:pPr>
            <a:r>
              <a:rPr lang="en-GB" baseline="0" dirty="0" smtClean="0"/>
              <a:t>According to our example of Alice and Bob the following table shows the main differences between traditional and smart contracts: </a:t>
            </a:r>
          </a:p>
          <a:p>
            <a:pPr marL="0" indent="0">
              <a:buNone/>
            </a:pPr>
            <a:endParaRPr lang="en-GB" baseline="0" dirty="0" smtClean="0"/>
          </a:p>
          <a:p>
            <a:pPr marL="228600" indent="-228600">
              <a:buAutoNum type="arabicPeriod"/>
            </a:pPr>
            <a:r>
              <a:rPr lang="en-GB" baseline="0" dirty="0" smtClean="0"/>
              <a:t> The execution of a smart contract </a:t>
            </a:r>
            <a:r>
              <a:rPr lang="en-GB" baseline="0" dirty="0" err="1" smtClean="0"/>
              <a:t>doensn’t</a:t>
            </a:r>
            <a:r>
              <a:rPr lang="en-GB" baseline="0" dirty="0" smtClean="0"/>
              <a:t> need a middleman, which mean that can be executed faster </a:t>
            </a:r>
          </a:p>
          <a:p>
            <a:pPr marL="228600" indent="-228600">
              <a:buAutoNum type="arabicPeriod"/>
            </a:pPr>
            <a:endParaRPr lang="en-GB" baseline="0" dirty="0" smtClean="0"/>
          </a:p>
          <a:p>
            <a:pPr marL="228600" indent="-228600">
              <a:buAutoNum type="arabicPeriod"/>
            </a:pPr>
            <a:r>
              <a:rPr lang="en-GB" baseline="0" dirty="0" smtClean="0"/>
              <a:t>Manual remittance: </a:t>
            </a:r>
            <a:r>
              <a:rPr lang="en-GB" baseline="0" dirty="0" err="1" smtClean="0"/>
              <a:t>Ebay</a:t>
            </a:r>
            <a:r>
              <a:rPr lang="en-GB" baseline="0" dirty="0" smtClean="0"/>
              <a:t> is immediately notified</a:t>
            </a:r>
          </a:p>
          <a:p>
            <a:pPr marL="228600" indent="-228600">
              <a:buAutoNum type="arabicPeriod"/>
            </a:pPr>
            <a:endParaRPr lang="en-GB" baseline="0" dirty="0" smtClean="0"/>
          </a:p>
          <a:p>
            <a:pPr marL="228600" indent="-228600">
              <a:buAutoNum type="arabicPeriod"/>
            </a:pPr>
            <a:r>
              <a:rPr lang="en-GB" dirty="0" smtClean="0"/>
              <a:t>A Smart Contract is for sure cheaper</a:t>
            </a:r>
            <a:r>
              <a:rPr lang="en-GB" baseline="0" dirty="0" smtClean="0"/>
              <a:t> than a traditional one. You don’t have to pay for a middleman who checks the agreements, you have only to pay the ”code”.</a:t>
            </a:r>
          </a:p>
          <a:p>
            <a:pPr marL="228600" indent="-228600">
              <a:buAutoNum type="arabicPeriod"/>
            </a:pPr>
            <a:endParaRPr lang="en-GB" baseline="0" dirty="0" smtClean="0"/>
          </a:p>
          <a:p>
            <a:pPr marL="228600" indent="-228600">
              <a:buAutoNum type="arabicPeriod"/>
            </a:pPr>
            <a:r>
              <a:rPr lang="en-GB" baseline="0" dirty="0" smtClean="0"/>
              <a:t>A Smart Contract cannot get lost and its always available in chronological order on the </a:t>
            </a:r>
            <a:r>
              <a:rPr lang="en-GB" baseline="0" dirty="0" err="1" smtClean="0"/>
              <a:t>blockchain</a:t>
            </a:r>
            <a:r>
              <a:rPr lang="en-GB" baseline="0" dirty="0" smtClean="0"/>
              <a:t> for future access </a:t>
            </a:r>
          </a:p>
          <a:p>
            <a:pPr marL="228600" indent="-228600">
              <a:buAutoNum type="arabicPeriod"/>
            </a:pPr>
            <a:r>
              <a:rPr lang="en-GB" baseline="0" dirty="0" smtClean="0"/>
              <a:t>Like said before, there is no need of a middleman (lawyer) </a:t>
            </a:r>
          </a:p>
          <a:p>
            <a:pPr marL="228600" indent="-228600">
              <a:buAutoNum type="arabicPeriod"/>
            </a:pPr>
            <a:endParaRPr lang="en-GB" baseline="0" dirty="0" smtClean="0"/>
          </a:p>
          <a:p>
            <a:pPr marL="228600" indent="-228600">
              <a:buAutoNum type="arabicPeriod"/>
            </a:pPr>
            <a:endParaRPr lang="en-GB" baseline="0" dirty="0" smtClean="0"/>
          </a:p>
          <a:p>
            <a:pPr marL="0" indent="0">
              <a:buNone/>
            </a:pPr>
            <a:r>
              <a:rPr lang="en-GB" b="1" baseline="0" dirty="0" smtClean="0"/>
              <a:t>A Smart contract on a </a:t>
            </a:r>
            <a:r>
              <a:rPr lang="en-GB" b="1" baseline="0" dirty="0" err="1" smtClean="0"/>
              <a:t>blockchain</a:t>
            </a:r>
            <a:r>
              <a:rPr lang="en-GB" b="1" baseline="0" dirty="0" smtClean="0"/>
              <a:t> is like a single large secure Computer System BUT without the risks, costs and trust issues of a centralised model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What does INTO</a:t>
            </a:r>
            <a:r>
              <a:rPr lang="en-GB" baseline="0" smtClean="0"/>
              <a:t> A SMART CONTRACT?</a:t>
            </a:r>
            <a:endParaRPr lang="en-GB" smtClean="0"/>
          </a:p>
          <a:p>
            <a:r>
              <a:rPr lang="en-GB" sz="1200" kern="1200" smtClean="0">
                <a:solidFill>
                  <a:schemeClr val="tx1"/>
                </a:solidFill>
                <a:latin typeface="+mn-lt"/>
                <a:ea typeface="+mn-ea"/>
                <a:cs typeface="+mn-cs"/>
              </a:rPr>
              <a:t>Smart Contracts are composed by fields and functions</a:t>
            </a:r>
          </a:p>
          <a:p>
            <a:r>
              <a:rPr lang="en-GB" sz="1200" kern="1200" smtClean="0">
                <a:solidFill>
                  <a:schemeClr val="tx1"/>
                </a:solidFill>
                <a:latin typeface="+mn-lt"/>
                <a:ea typeface="+mn-ea"/>
                <a:cs typeface="+mn-cs"/>
              </a:rPr>
              <a:t>If a Smart Contract throws an exception, the execution stops (everything gets reverted)</a:t>
            </a:r>
            <a:endParaRPr lang="en-GB" smtClean="0"/>
          </a:p>
          <a:p>
            <a:endParaRPr lang="en-GB" smtClean="0"/>
          </a:p>
          <a:p>
            <a:r>
              <a:rPr lang="en-GB" smtClean="0"/>
              <a:t>This contract is written in Solidity language, which</a:t>
            </a:r>
            <a:r>
              <a:rPr lang="en-GB" baseline="0" smtClean="0"/>
              <a:t> is high-level </a:t>
            </a:r>
            <a:r>
              <a:rPr lang="en-GB" baseline="0" err="1" smtClean="0"/>
              <a:t>javascript</a:t>
            </a:r>
            <a:r>
              <a:rPr lang="en-GB" baseline="0" smtClean="0"/>
              <a:t>-based language supported by the </a:t>
            </a:r>
            <a:r>
              <a:rPr lang="en-GB" baseline="0" err="1" smtClean="0"/>
              <a:t>Ethereum</a:t>
            </a:r>
            <a:r>
              <a:rPr lang="en-GB" baseline="0" smtClean="0"/>
              <a:t> </a:t>
            </a:r>
            <a:r>
              <a:rPr lang="en-GB" baseline="0" err="1" smtClean="0"/>
              <a:t>communtiy</a:t>
            </a:r>
            <a:r>
              <a:rPr lang="en-GB" baseline="0" smtClean="0"/>
              <a:t>. </a:t>
            </a:r>
          </a:p>
          <a:p>
            <a:r>
              <a:rPr lang="en-GB" baseline="0" smtClean="0"/>
              <a:t>We are going to explain later in details what </a:t>
            </a:r>
            <a:r>
              <a:rPr lang="en-GB" baseline="0" err="1" smtClean="0"/>
              <a:t>Ethereum</a:t>
            </a:r>
            <a:r>
              <a:rPr lang="en-GB" baseline="0" smtClean="0"/>
              <a:t> is and why it is so important for Smart contracts.</a:t>
            </a:r>
          </a:p>
          <a:p>
            <a:endParaRPr lang="en-GB" baseline="0" smtClean="0"/>
          </a:p>
          <a:p>
            <a:endParaRPr lang="en-GB" baseline="0" smtClean="0"/>
          </a:p>
          <a:p>
            <a:r>
              <a:rPr lang="en-GB" baseline="0" smtClean="0"/>
              <a:t>EXPLAIN THE CODE: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$This snippet implements a personal wallet associated to an owner.</a:t>
            </a:r>
            <a:r>
              <a:rPr lang="en-GB" sz="1200" kern="1200" baseline="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mtClean="0"/>
          </a:p>
          <a:p>
            <a:r>
              <a:rPr lang="en-GB" baseline="0" smtClean="0"/>
              <a:t>Line 5: Constructor, where the wallet gets associated to its owner </a:t>
            </a:r>
          </a:p>
          <a:p>
            <a:r>
              <a:rPr lang="en-GB" baseline="0" smtClean="0"/>
              <a:t>Line 7: Pay function which takes as parameters an amount of </a:t>
            </a:r>
            <a:r>
              <a:rPr lang="en-GB" baseline="0" err="1" smtClean="0"/>
              <a:t>cryptovalue</a:t>
            </a:r>
            <a:r>
              <a:rPr lang="en-GB" baseline="0" smtClean="0"/>
              <a:t> and the address of the recipient </a:t>
            </a:r>
          </a:p>
          <a:p>
            <a:r>
              <a:rPr lang="en-GB" baseline="0" smtClean="0"/>
              <a:t>Line 8: Exception that gets thrown if the caller is not the owner (the owner is the only one that can logically send his money) or if some ether (</a:t>
            </a:r>
            <a:r>
              <a:rPr lang="en-GB" baseline="0" err="1" smtClean="0"/>
              <a:t>cryptovalue</a:t>
            </a:r>
            <a:r>
              <a:rPr lang="en-GB" baseline="0" smtClean="0"/>
              <a:t> used on the </a:t>
            </a:r>
            <a:r>
              <a:rPr lang="en-GB" baseline="0" err="1" smtClean="0"/>
              <a:t>Etheruem</a:t>
            </a:r>
            <a:r>
              <a:rPr lang="en-GB" baseline="0" smtClean="0"/>
              <a:t> platform, analogous as Bitcoins) is attached to the invocation and transferred to the contract </a:t>
            </a:r>
            <a:r>
              <a:rPr lang="en-GB" i="1" baseline="0" smtClean="0"/>
              <a:t>(se </a:t>
            </a:r>
            <a:r>
              <a:rPr lang="en-GB" i="1" baseline="0" err="1" smtClean="0"/>
              <a:t>vuoi</a:t>
            </a:r>
            <a:r>
              <a:rPr lang="en-GB" i="1" baseline="0" smtClean="0"/>
              <a:t> </a:t>
            </a:r>
            <a:r>
              <a:rPr lang="en-GB" i="1" baseline="0" err="1" smtClean="0"/>
              <a:t>trasferire</a:t>
            </a:r>
            <a:r>
              <a:rPr lang="en-GB" i="1" baseline="0" smtClean="0"/>
              <a:t> </a:t>
            </a:r>
            <a:r>
              <a:rPr lang="en-GB" i="1" baseline="0" err="1" smtClean="0"/>
              <a:t>degli</a:t>
            </a:r>
            <a:r>
              <a:rPr lang="en-GB" i="1" baseline="0" smtClean="0"/>
              <a:t> ether a </a:t>
            </a:r>
            <a:r>
              <a:rPr lang="en-GB" i="1" baseline="0" err="1" smtClean="0"/>
              <a:t>te</a:t>
            </a:r>
            <a:r>
              <a:rPr lang="en-GB" i="1" baseline="0" smtClean="0"/>
              <a:t> </a:t>
            </a:r>
            <a:r>
              <a:rPr lang="en-GB" i="1" baseline="0" err="1" smtClean="0"/>
              <a:t>stesso</a:t>
            </a:r>
            <a:r>
              <a:rPr lang="en-GB" i="1" baseline="0" smtClean="0"/>
              <a:t> </a:t>
            </a:r>
            <a:r>
              <a:rPr lang="en-GB" i="1" baseline="0" err="1" smtClean="0"/>
              <a:t>mentre</a:t>
            </a:r>
            <a:r>
              <a:rPr lang="en-GB" i="1" baseline="0" smtClean="0"/>
              <a:t> </a:t>
            </a:r>
            <a:r>
              <a:rPr lang="en-GB" i="1" baseline="0" err="1" smtClean="0"/>
              <a:t>evochi</a:t>
            </a:r>
            <a:r>
              <a:rPr lang="en-GB" i="1" baseline="0" smtClean="0"/>
              <a:t> </a:t>
            </a:r>
            <a:r>
              <a:rPr lang="en-GB" i="1" baseline="0" err="1" smtClean="0"/>
              <a:t>questa</a:t>
            </a:r>
            <a:r>
              <a:rPr lang="en-GB" i="1" baseline="0" smtClean="0"/>
              <a:t> </a:t>
            </a:r>
            <a:r>
              <a:rPr lang="en-GB" i="1" baseline="0" err="1" smtClean="0"/>
              <a:t>funzione</a:t>
            </a:r>
            <a:r>
              <a:rPr lang="en-GB" i="1" baseline="0" smtClean="0"/>
              <a:t>) </a:t>
            </a:r>
          </a:p>
          <a:p>
            <a:endParaRPr lang="en-GB" baseline="0" smtClean="0"/>
          </a:p>
          <a:p>
            <a:r>
              <a:rPr lang="en-GB" baseline="0" smtClean="0"/>
              <a:t>Line 9: the Call returns false if there is not enough amount on the wallet </a:t>
            </a:r>
          </a:p>
          <a:p>
            <a:r>
              <a:rPr lang="en-GB" baseline="0" smtClean="0"/>
              <a:t>Line 10: The outflow registry (</a:t>
            </a:r>
            <a:r>
              <a:rPr lang="en-GB" baseline="0" err="1" smtClean="0"/>
              <a:t>blockchain</a:t>
            </a:r>
            <a:r>
              <a:rPr lang="en-GB" baseline="0" smtClean="0"/>
              <a:t>) gets updated before the ether is transferred to the recipient. </a:t>
            </a:r>
          </a:p>
          <a:p>
            <a:r>
              <a:rPr lang="en-GB" baseline="0" smtClean="0"/>
              <a:t>Line 11: If the recipient is a contract return 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a:p>
            <a:pPr marL="228600" indent="-228600">
              <a:buAutoNum type="arabicPeriod"/>
            </a:pPr>
            <a:r>
              <a:rPr lang="en-GB" baseline="0" smtClean="0"/>
              <a:t>THIS SLIDE TAKES ONLY FEW SECONDS!!!!! </a:t>
            </a:r>
            <a:r>
              <a:rPr lang="en-GB" baseline="0" smtClean="0">
                <a:sym typeface="Wingdings"/>
              </a:rPr>
              <a:t>   </a:t>
            </a:r>
            <a:endParaRPr lang="en-GB" baseline="0" smtClean="0"/>
          </a:p>
          <a:p>
            <a:pPr marL="228600" indent="-228600">
              <a:buAutoNum type="arabicPeriod"/>
            </a:pPr>
            <a:endParaRPr lang="en-GB" baseline="0" smtClean="0"/>
          </a:p>
          <a:p>
            <a:pPr marL="228600" indent="-228600">
              <a:buAutoNum type="arabicPeriod"/>
            </a:pPr>
            <a:r>
              <a:rPr lang="en-GB" baseline="0" smtClean="0"/>
              <a:t>Coupon payments: Automatically calculates and pays period coupon payments (for bonds)</a:t>
            </a:r>
          </a:p>
          <a:p>
            <a:pPr marL="228600" indent="-228600">
              <a:buAutoNum type="arabicPeriod"/>
            </a:pPr>
            <a:r>
              <a:rPr lang="en-GB" baseline="0" err="1" smtClean="0"/>
              <a:t>Leasings</a:t>
            </a:r>
            <a:r>
              <a:rPr lang="en-GB" baseline="0" smtClean="0"/>
              <a:t>: could be stored as a SC in the </a:t>
            </a:r>
            <a:r>
              <a:rPr lang="en-GB" baseline="0" err="1" smtClean="0"/>
              <a:t>blockchain</a:t>
            </a:r>
            <a:r>
              <a:rPr lang="en-GB" baseline="0" smtClean="0"/>
              <a:t>, </a:t>
            </a:r>
            <a:r>
              <a:rPr lang="en-GB" baseline="0" err="1" smtClean="0"/>
              <a:t>togheter</a:t>
            </a:r>
            <a:r>
              <a:rPr lang="en-GB" baseline="0" smtClean="0"/>
              <a:t> with some ownership information. 	If the borrower misses a payment, the SC should automatically revoke the digital keys that grant his access to the collateral. (</a:t>
            </a:r>
            <a:r>
              <a:rPr lang="en-GB" baseline="0" err="1" smtClean="0"/>
              <a:t>esempio</a:t>
            </a:r>
            <a:r>
              <a:rPr lang="en-GB" baseline="0" smtClean="0"/>
              <a:t> automobile hardware </a:t>
            </a:r>
            <a:r>
              <a:rPr lang="en-GB" baseline="0" err="1" smtClean="0"/>
              <a:t>motore</a:t>
            </a:r>
            <a:r>
              <a:rPr lang="en-GB" baseline="0" smtClean="0"/>
              <a:t>) </a:t>
            </a:r>
          </a:p>
          <a:p>
            <a:pPr marL="228600" indent="-228600">
              <a:buAutoNum type="arabicPeriod"/>
            </a:pPr>
            <a:r>
              <a:rPr lang="en-GB" baseline="0" smtClean="0"/>
              <a:t>Voting: validates voter criteria, logs vote to the </a:t>
            </a:r>
            <a:r>
              <a:rPr lang="en-GB" baseline="0" err="1" smtClean="0"/>
              <a:t>blockchain</a:t>
            </a:r>
            <a:r>
              <a:rPr lang="en-GB" baseline="0" smtClean="0"/>
              <a: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1" kern="1200" err="1" smtClean="0">
                <a:solidFill>
                  <a:schemeClr val="tx1"/>
                </a:solidFill>
                <a:latin typeface="+mn-lt"/>
                <a:ea typeface="+mn-ea"/>
                <a:cs typeface="+mn-cs"/>
              </a:rPr>
              <a:t>Ethereum</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is</a:t>
            </a:r>
            <a:r>
              <a:rPr lang="it-IT" sz="1200" b="1" kern="1200" smtClean="0">
                <a:solidFill>
                  <a:schemeClr val="tx1"/>
                </a:solidFill>
                <a:latin typeface="+mn-lt"/>
                <a:ea typeface="+mn-ea"/>
                <a:cs typeface="+mn-cs"/>
              </a:rPr>
              <a:t> a  </a:t>
            </a:r>
            <a:r>
              <a:rPr lang="it-IT" sz="1200" b="1" kern="1200" err="1" smtClean="0">
                <a:solidFill>
                  <a:schemeClr val="tx1"/>
                </a:solidFill>
                <a:latin typeface="+mn-lt"/>
                <a:ea typeface="+mn-ea"/>
                <a:cs typeface="+mn-cs"/>
              </a:rPr>
              <a:t>decentralized</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platform</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that</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runs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smart</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contracts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applications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that</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run</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exactly</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as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programmed</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without</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any</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possibility</a:t>
            </a:r>
            <a:r>
              <a:rPr lang="it-IT" sz="1200" b="1" kern="1200" smtClean="0">
                <a:solidFill>
                  <a:schemeClr val="tx1"/>
                </a:solidFill>
                <a:latin typeface="+mn-lt"/>
                <a:ea typeface="+mn-ea"/>
                <a:cs typeface="+mn-cs"/>
              </a:rPr>
              <a:t> of </a:t>
            </a:r>
            <a:r>
              <a:rPr lang="it-IT" sz="1200" b="1" kern="1200" err="1" smtClean="0">
                <a:solidFill>
                  <a:schemeClr val="tx1"/>
                </a:solidFill>
                <a:latin typeface="+mn-lt"/>
                <a:ea typeface="+mn-ea"/>
                <a:cs typeface="+mn-cs"/>
              </a:rPr>
              <a:t>downtime</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censorship</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fraud</a:t>
            </a:r>
            <a:r>
              <a:rPr lang="it-IT" sz="1200" b="1" kern="1200" smtClean="0">
                <a:solidFill>
                  <a:schemeClr val="tx1"/>
                </a:solidFill>
                <a:latin typeface="+mn-lt"/>
                <a:ea typeface="+mn-ea"/>
                <a:cs typeface="+mn-cs"/>
              </a:rPr>
              <a:t> or </a:t>
            </a:r>
            <a:r>
              <a:rPr lang="it-IT" sz="1200" b="1" kern="1200" err="1" smtClean="0">
                <a:solidFill>
                  <a:schemeClr val="tx1"/>
                </a:solidFill>
                <a:latin typeface="+mn-lt"/>
                <a:ea typeface="+mn-ea"/>
                <a:cs typeface="+mn-cs"/>
              </a:rPr>
              <a:t>third</a:t>
            </a:r>
            <a:r>
              <a:rPr lang="it-IT" sz="1200" b="1" kern="1200" smtClean="0">
                <a:solidFill>
                  <a:schemeClr val="tx1"/>
                </a:solidFill>
                <a:latin typeface="+mn-lt"/>
                <a:ea typeface="+mn-ea"/>
                <a:cs typeface="+mn-cs"/>
              </a:rPr>
              <a:t> party </a:t>
            </a:r>
            <a:r>
              <a:rPr lang="it-IT" sz="1200" b="1" kern="1200" err="1" smtClean="0">
                <a:solidFill>
                  <a:schemeClr val="tx1"/>
                </a:solidFill>
                <a:latin typeface="+mn-lt"/>
                <a:ea typeface="+mn-ea"/>
                <a:cs typeface="+mn-cs"/>
              </a:rPr>
              <a:t>interference.These</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apps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run</a:t>
            </a:r>
            <a:r>
              <a:rPr lang="it-IT" sz="1200" b="1" kern="1200" smtClean="0">
                <a:solidFill>
                  <a:schemeClr val="tx1"/>
                </a:solidFill>
                <a:latin typeface="+mn-lt"/>
                <a:ea typeface="+mn-ea"/>
                <a:cs typeface="+mn-cs"/>
              </a:rPr>
              <a:t> on a custom </a:t>
            </a:r>
            <a:r>
              <a:rPr lang="it-IT" sz="1200" b="1" kern="1200" err="1" smtClean="0">
                <a:solidFill>
                  <a:schemeClr val="tx1"/>
                </a:solidFill>
                <a:latin typeface="+mn-lt"/>
                <a:ea typeface="+mn-ea"/>
                <a:cs typeface="+mn-cs"/>
              </a:rPr>
              <a:t>built</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blockchain</a:t>
            </a:r>
            <a:r>
              <a:rPr lang="it-IT" sz="1200" b="1" kern="1200" smtClean="0">
                <a:solidFill>
                  <a:schemeClr val="tx1"/>
                </a:solidFill>
                <a:latin typeface="+mn-lt"/>
                <a:ea typeface="+mn-ea"/>
                <a:cs typeface="+mn-cs"/>
              </a:rPr>
              <a:t>, an </a:t>
            </a:r>
            <a:r>
              <a:rPr lang="it-IT" sz="1200" b="1" kern="1200" err="1" smtClean="0">
                <a:solidFill>
                  <a:schemeClr val="tx1"/>
                </a:solidFill>
                <a:latin typeface="+mn-lt"/>
                <a:ea typeface="+mn-ea"/>
                <a:cs typeface="+mn-cs"/>
              </a:rPr>
              <a:t>enormously</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powerful</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shared</a:t>
            </a:r>
            <a:r>
              <a:rPr lang="it-IT" sz="1200" b="1" kern="1200" smtClean="0">
                <a:solidFill>
                  <a:schemeClr val="tx1"/>
                </a:solidFill>
                <a:latin typeface="+mn-lt"/>
                <a:ea typeface="+mn-ea"/>
                <a:cs typeface="+mn-cs"/>
              </a:rPr>
              <a:t> global </a:t>
            </a:r>
            <a:r>
              <a:rPr lang="it-IT" sz="1200" b="1" kern="1200" err="1" smtClean="0">
                <a:solidFill>
                  <a:schemeClr val="tx1"/>
                </a:solidFill>
                <a:latin typeface="+mn-lt"/>
                <a:ea typeface="+mn-ea"/>
                <a:cs typeface="+mn-cs"/>
              </a:rPr>
              <a:t>infrastructure</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that</a:t>
            </a:r>
            <a:r>
              <a:rPr lang="it-IT" sz="1200" b="1" kern="1200" smtClean="0">
                <a:solidFill>
                  <a:schemeClr val="tx1"/>
                </a:solidFill>
                <a:latin typeface="+mn-lt"/>
                <a:ea typeface="+mn-ea"/>
                <a:cs typeface="+mn-cs"/>
              </a:rPr>
              <a:t> can </a:t>
            </a:r>
            <a:r>
              <a:rPr lang="it-IT" sz="1200" b="1" kern="1200" err="1" smtClean="0">
                <a:solidFill>
                  <a:schemeClr val="tx1"/>
                </a:solidFill>
                <a:latin typeface="+mn-lt"/>
                <a:ea typeface="+mn-ea"/>
                <a:cs typeface="+mn-cs"/>
              </a:rPr>
              <a:t>move</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value</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around</a:t>
            </a:r>
            <a:r>
              <a:rPr lang="it-IT" sz="1200" b="1" kern="1200" smtClean="0">
                <a:solidFill>
                  <a:schemeClr val="tx1"/>
                </a:solidFill>
                <a:latin typeface="+mn-lt"/>
                <a:ea typeface="+mn-ea"/>
                <a:cs typeface="+mn-cs"/>
              </a:rPr>
              <a:t> and </a:t>
            </a:r>
            <a:r>
              <a:rPr lang="it-IT" sz="1200" b="1" kern="1200" err="1" smtClean="0">
                <a:solidFill>
                  <a:schemeClr val="tx1"/>
                </a:solidFill>
                <a:latin typeface="+mn-lt"/>
                <a:ea typeface="+mn-ea"/>
                <a:cs typeface="+mn-cs"/>
              </a:rPr>
              <a:t>represent</a:t>
            </a:r>
            <a:r>
              <a:rPr lang="it-IT" sz="1200" b="1" kern="1200" smtClean="0">
                <a:solidFill>
                  <a:schemeClr val="tx1"/>
                </a:solidFill>
                <a:latin typeface="+mn-lt"/>
                <a:ea typeface="+mn-ea"/>
                <a:cs typeface="+mn-cs"/>
              </a:rPr>
              <a:t> the </a:t>
            </a:r>
            <a:r>
              <a:rPr lang="it-IT" sz="1200" b="1" kern="1200" err="1" smtClean="0">
                <a:solidFill>
                  <a:schemeClr val="tx1"/>
                </a:solidFill>
                <a:latin typeface="+mn-lt"/>
                <a:ea typeface="+mn-ea"/>
                <a:cs typeface="+mn-cs"/>
              </a:rPr>
              <a:t>ownership</a:t>
            </a:r>
            <a:r>
              <a:rPr lang="it-IT" sz="1200" b="1" kern="1200" smtClean="0">
                <a:solidFill>
                  <a:schemeClr val="tx1"/>
                </a:solidFill>
                <a:latin typeface="+mn-lt"/>
                <a:ea typeface="+mn-ea"/>
                <a:cs typeface="+mn-cs"/>
              </a:rPr>
              <a:t> of </a:t>
            </a:r>
            <a:r>
              <a:rPr lang="it-IT" sz="1200" b="1" kern="1200" err="1" smtClean="0">
                <a:solidFill>
                  <a:schemeClr val="tx1"/>
                </a:solidFill>
                <a:latin typeface="+mn-lt"/>
                <a:ea typeface="+mn-ea"/>
                <a:cs typeface="+mn-cs"/>
              </a:rPr>
              <a:t>property</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This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enables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developers</a:t>
            </a:r>
            <a:r>
              <a:rPr lang="it-IT" sz="1200" b="1" kern="1200" smtClean="0">
                <a:solidFill>
                  <a:schemeClr val="tx1"/>
                </a:solidFill>
                <a:latin typeface="+mn-lt"/>
                <a:ea typeface="+mn-ea"/>
                <a:cs typeface="+mn-cs"/>
              </a:rPr>
              <a:t> to create </a:t>
            </a:r>
            <a:r>
              <a:rPr lang="it-IT" sz="1200" b="1" kern="1200" err="1" smtClean="0">
                <a:solidFill>
                  <a:schemeClr val="tx1"/>
                </a:solidFill>
                <a:latin typeface="+mn-lt"/>
                <a:ea typeface="+mn-ea"/>
                <a:cs typeface="+mn-cs"/>
              </a:rPr>
              <a:t>markets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store</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registries</a:t>
            </a:r>
            <a:r>
              <a:rPr lang="it-IT" sz="1200" b="1" kern="1200" smtClean="0">
                <a:solidFill>
                  <a:schemeClr val="tx1"/>
                </a:solidFill>
                <a:latin typeface="+mn-lt"/>
                <a:ea typeface="+mn-ea"/>
                <a:cs typeface="+mn-cs"/>
              </a:rPr>
              <a:t> of </a:t>
            </a:r>
            <a:r>
              <a:rPr lang="it-IT" sz="1200" b="1" kern="1200" err="1" smtClean="0">
                <a:solidFill>
                  <a:schemeClr val="tx1"/>
                </a:solidFill>
                <a:latin typeface="+mn-lt"/>
                <a:ea typeface="+mn-ea"/>
                <a:cs typeface="+mn-cs"/>
              </a:rPr>
              <a:t>debts</a:t>
            </a:r>
            <a:r>
              <a:rPr lang="it-IT" sz="1200" b="1" kern="1200" smtClean="0">
                <a:solidFill>
                  <a:schemeClr val="tx1"/>
                </a:solidFill>
                <a:latin typeface="+mn-lt"/>
                <a:ea typeface="+mn-ea"/>
                <a:cs typeface="+mn-cs"/>
              </a:rPr>
              <a:t> or </a:t>
            </a:r>
            <a:r>
              <a:rPr lang="it-IT" sz="1200" b="1" kern="1200" err="1" smtClean="0">
                <a:solidFill>
                  <a:schemeClr val="tx1"/>
                </a:solidFill>
                <a:latin typeface="+mn-lt"/>
                <a:ea typeface="+mn-ea"/>
                <a:cs typeface="+mn-cs"/>
              </a:rPr>
              <a:t>promises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move</a:t>
            </a:r>
            <a:r>
              <a:rPr lang="it-IT" sz="1200" b="1" kern="1200" smtClean="0">
                <a:solidFill>
                  <a:schemeClr val="tx1"/>
                </a:solidFill>
                <a:latin typeface="+mn-lt"/>
                <a:ea typeface="+mn-ea"/>
                <a:cs typeface="+mn-cs"/>
              </a:rPr>
              <a:t> funds in </a:t>
            </a:r>
            <a:r>
              <a:rPr lang="it-IT" sz="1200" b="1" kern="1200" err="1" smtClean="0">
                <a:solidFill>
                  <a:schemeClr val="tx1"/>
                </a:solidFill>
                <a:latin typeface="+mn-lt"/>
                <a:ea typeface="+mn-ea"/>
                <a:cs typeface="+mn-cs"/>
              </a:rPr>
              <a:t>accordance</a:t>
            </a:r>
            <a:r>
              <a:rPr lang="it-IT" sz="1200" b="1" kern="1200" smtClean="0">
                <a:solidFill>
                  <a:schemeClr val="tx1"/>
                </a:solidFill>
                <a:latin typeface="+mn-lt"/>
                <a:ea typeface="+mn-ea"/>
                <a:cs typeface="+mn-cs"/>
              </a:rPr>
              <a:t> with </a:t>
            </a:r>
            <a:r>
              <a:rPr lang="it-IT" sz="1200" b="1" kern="1200" err="1" smtClean="0">
                <a:solidFill>
                  <a:schemeClr val="tx1"/>
                </a:solidFill>
                <a:latin typeface="+mn-lt"/>
                <a:ea typeface="+mn-ea"/>
                <a:cs typeface="+mn-cs"/>
              </a:rPr>
              <a:t>instructions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given</a:t>
            </a:r>
            <a:r>
              <a:rPr lang="it-IT" sz="1200" b="1" kern="1200" smtClean="0">
                <a:solidFill>
                  <a:schemeClr val="tx1"/>
                </a:solidFill>
                <a:latin typeface="+mn-lt"/>
                <a:ea typeface="+mn-ea"/>
                <a:cs typeface="+mn-cs"/>
              </a:rPr>
              <a:t> long in the </a:t>
            </a:r>
            <a:r>
              <a:rPr lang="it-IT" sz="1200" b="1" kern="1200" err="1" smtClean="0">
                <a:solidFill>
                  <a:schemeClr val="tx1"/>
                </a:solidFill>
                <a:latin typeface="+mn-lt"/>
                <a:ea typeface="+mn-ea"/>
                <a:cs typeface="+mn-cs"/>
              </a:rPr>
              <a:t>past</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like</a:t>
            </a:r>
            <a:r>
              <a:rPr lang="it-IT" sz="1200" b="1" kern="1200" smtClean="0">
                <a:solidFill>
                  <a:schemeClr val="tx1"/>
                </a:solidFill>
                <a:latin typeface="+mn-lt"/>
                <a:ea typeface="+mn-ea"/>
                <a:cs typeface="+mn-cs"/>
              </a:rPr>
              <a:t> a </a:t>
            </a:r>
            <a:r>
              <a:rPr lang="it-IT" sz="1200" b="1" kern="1200" err="1" smtClean="0">
                <a:solidFill>
                  <a:schemeClr val="tx1"/>
                </a:solidFill>
                <a:latin typeface="+mn-lt"/>
                <a:ea typeface="+mn-ea"/>
                <a:cs typeface="+mn-cs"/>
              </a:rPr>
              <a:t>will</a:t>
            </a:r>
            <a:r>
              <a:rPr lang="it-IT" sz="1200" b="1" kern="1200" smtClean="0">
                <a:solidFill>
                  <a:schemeClr val="tx1"/>
                </a:solidFill>
                <a:latin typeface="+mn-lt"/>
                <a:ea typeface="+mn-ea"/>
                <a:cs typeface="+mn-cs"/>
              </a:rPr>
              <a:t> or a </a:t>
            </a:r>
            <a:r>
              <a:rPr lang="it-IT" sz="1200" b="1" kern="1200" err="1" smtClean="0">
                <a:solidFill>
                  <a:schemeClr val="tx1"/>
                </a:solidFill>
                <a:latin typeface="+mn-lt"/>
                <a:ea typeface="+mn-ea"/>
                <a:cs typeface="+mn-cs"/>
              </a:rPr>
              <a:t>futures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contract</a:t>
            </a:r>
            <a:r>
              <a:rPr lang="it-IT" sz="1200" b="1" kern="1200" smtClean="0">
                <a:solidFill>
                  <a:schemeClr val="tx1"/>
                </a:solidFill>
                <a:latin typeface="+mn-lt"/>
                <a:ea typeface="+mn-ea"/>
                <a:cs typeface="+mn-cs"/>
              </a:rPr>
              <a:t>) and </a:t>
            </a:r>
            <a:r>
              <a:rPr lang="it-IT" sz="1200" b="1" kern="1200" err="1" smtClean="0">
                <a:solidFill>
                  <a:schemeClr val="tx1"/>
                </a:solidFill>
                <a:latin typeface="+mn-lt"/>
                <a:ea typeface="+mn-ea"/>
                <a:cs typeface="+mn-cs"/>
              </a:rPr>
              <a:t>many</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other</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things</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that</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have</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not</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been</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invented</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yet</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all</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without</a:t>
            </a:r>
            <a:r>
              <a:rPr lang="it-IT" sz="1200" b="1" kern="1200" smtClean="0">
                <a:solidFill>
                  <a:schemeClr val="tx1"/>
                </a:solidFill>
                <a:latin typeface="+mn-lt"/>
                <a:ea typeface="+mn-ea"/>
                <a:cs typeface="+mn-cs"/>
              </a:rPr>
              <a:t> a middle man or </a:t>
            </a:r>
            <a:r>
              <a:rPr lang="it-IT" sz="1200" b="1" kern="1200" err="1" smtClean="0">
                <a:solidFill>
                  <a:schemeClr val="tx1"/>
                </a:solidFill>
                <a:latin typeface="+mn-lt"/>
                <a:ea typeface="+mn-ea"/>
                <a:cs typeface="+mn-cs"/>
              </a:rPr>
              <a:t>counterparty</a:t>
            </a:r>
            <a:r>
              <a:rPr lang="it-IT" sz="1200" b="1" kern="1200" smtClean="0">
                <a:solidFill>
                  <a:schemeClr val="tx1"/>
                </a:solidFill>
                <a:latin typeface="+mn-lt"/>
                <a:ea typeface="+mn-ea"/>
                <a:cs typeface="+mn-cs"/>
              </a:rPr>
              <a:t> </a:t>
            </a:r>
            <a:r>
              <a:rPr lang="it-IT" sz="1200" b="1" kern="1200" err="1" smtClean="0">
                <a:solidFill>
                  <a:schemeClr val="tx1"/>
                </a:solidFill>
                <a:latin typeface="+mn-lt"/>
                <a:ea typeface="+mn-ea"/>
                <a:cs typeface="+mn-cs"/>
              </a:rPr>
              <a:t>risk</a:t>
            </a:r>
            <a:endParaRPr lang="it-IT" sz="1200" b="1" kern="1200" smtClean="0">
              <a:solidFill>
                <a:schemeClr val="tx1"/>
              </a:solidFill>
              <a:latin typeface="+mn-lt"/>
              <a:ea typeface="+mn-ea"/>
              <a:cs typeface="+mn-cs"/>
            </a:endParaRPr>
          </a:p>
          <a:p>
            <a:endParaRPr lang="it-IT" sz="1200" b="1" kern="1200" smtClean="0">
              <a:solidFill>
                <a:schemeClr val="tx1"/>
              </a:solidFill>
              <a:latin typeface="+mn-lt"/>
              <a:ea typeface="+mn-ea"/>
              <a:cs typeface="+mn-cs"/>
            </a:endParaRPr>
          </a:p>
          <a:p>
            <a:endParaRPr lang="it-IT" sz="1200" b="1" kern="1200" smtClean="0">
              <a:solidFill>
                <a:schemeClr val="tx1"/>
              </a:solidFill>
              <a:latin typeface="+mn-lt"/>
              <a:ea typeface="+mn-ea"/>
              <a:cs typeface="+mn-cs"/>
            </a:endParaRPr>
          </a:p>
          <a:p>
            <a:r>
              <a:rPr lang="it-IT" sz="1200" b="1" kern="1200" smtClean="0">
                <a:solidFill>
                  <a:schemeClr val="tx1"/>
                </a:solidFill>
                <a:latin typeface="+mn-lt"/>
                <a:ea typeface="+mn-ea"/>
                <a:cs typeface="+mn-cs"/>
              </a:rPr>
              <a:t>ETHER:</a:t>
            </a:r>
            <a:r>
              <a:rPr lang="it-IT" sz="1200" b="1" kern="1200" baseline="0" smtClean="0">
                <a:solidFill>
                  <a:schemeClr val="tx1"/>
                </a:solidFill>
                <a:latin typeface="+mn-lt"/>
                <a:ea typeface="+mn-ea"/>
                <a:cs typeface="+mn-cs"/>
              </a:rPr>
              <a:t> </a:t>
            </a:r>
          </a:p>
          <a:p>
            <a:r>
              <a:rPr lang="it-IT" sz="1200" b="1" kern="1200" baseline="0" err="1" smtClean="0">
                <a:solidFill>
                  <a:schemeClr val="tx1"/>
                </a:solidFill>
                <a:latin typeface="+mn-lt"/>
                <a:ea typeface="+mn-ea"/>
                <a:cs typeface="+mn-cs"/>
              </a:rPr>
              <a:t>Cryptovalue</a:t>
            </a:r>
            <a:r>
              <a:rPr lang="it-IT" sz="1200" b="1" kern="1200" baseline="0" smtClean="0">
                <a:solidFill>
                  <a:schemeClr val="tx1"/>
                </a:solidFill>
                <a:latin typeface="+mn-lt"/>
                <a:ea typeface="+mn-ea"/>
                <a:cs typeface="+mn-cs"/>
              </a:rPr>
              <a:t> </a:t>
            </a:r>
            <a:r>
              <a:rPr lang="it-IT" sz="1200" b="1" kern="1200" baseline="0" err="1" smtClean="0">
                <a:solidFill>
                  <a:schemeClr val="tx1"/>
                </a:solidFill>
                <a:latin typeface="+mn-lt"/>
                <a:ea typeface="+mn-ea"/>
                <a:cs typeface="+mn-cs"/>
              </a:rPr>
              <a:t>used</a:t>
            </a:r>
            <a:r>
              <a:rPr lang="it-IT" sz="1200" b="1" kern="1200" baseline="0" smtClean="0">
                <a:solidFill>
                  <a:schemeClr val="tx1"/>
                </a:solidFill>
                <a:latin typeface="+mn-lt"/>
                <a:ea typeface="+mn-ea"/>
                <a:cs typeface="+mn-cs"/>
              </a:rPr>
              <a:t> in </a:t>
            </a:r>
            <a:r>
              <a:rPr lang="it-IT" sz="1200" b="1" kern="1200" baseline="0" err="1" smtClean="0">
                <a:solidFill>
                  <a:schemeClr val="tx1"/>
                </a:solidFill>
                <a:latin typeface="+mn-lt"/>
                <a:ea typeface="+mn-ea"/>
                <a:cs typeface="+mn-cs"/>
              </a:rPr>
              <a:t>Etherum</a:t>
            </a:r>
            <a:r>
              <a:rPr lang="it-IT" sz="1200" b="1" kern="1200" baseline="0" smtClean="0">
                <a:solidFill>
                  <a:schemeClr val="tx1"/>
                </a:solidFill>
                <a:latin typeface="+mn-lt"/>
                <a:ea typeface="+mn-ea"/>
                <a:cs typeface="+mn-cs"/>
              </a:rPr>
              <a:t>, </a:t>
            </a:r>
            <a:r>
              <a:rPr lang="it-IT" sz="1200" b="1" kern="1200" baseline="0" err="1" smtClean="0">
                <a:solidFill>
                  <a:schemeClr val="tx1"/>
                </a:solidFill>
                <a:latin typeface="+mn-lt"/>
                <a:ea typeface="+mn-ea"/>
                <a:cs typeface="+mn-cs"/>
              </a:rPr>
              <a:t>as</a:t>
            </a:r>
            <a:r>
              <a:rPr lang="it-IT" sz="1200" b="1" kern="1200" baseline="0" smtClean="0">
                <a:solidFill>
                  <a:schemeClr val="tx1"/>
                </a:solidFill>
                <a:latin typeface="+mn-lt"/>
                <a:ea typeface="+mn-ea"/>
                <a:cs typeface="+mn-cs"/>
              </a:rPr>
              <a:t> </a:t>
            </a:r>
            <a:r>
              <a:rPr lang="it-IT" sz="1200" b="1" kern="1200" baseline="0" err="1" smtClean="0">
                <a:solidFill>
                  <a:schemeClr val="tx1"/>
                </a:solidFill>
                <a:latin typeface="+mn-lt"/>
                <a:ea typeface="+mn-ea"/>
                <a:cs typeface="+mn-cs"/>
              </a:rPr>
              <a:t>payment</a:t>
            </a:r>
            <a:r>
              <a:rPr lang="it-IT" sz="1200" b="1" kern="1200" baseline="0" smtClean="0">
                <a:solidFill>
                  <a:schemeClr val="tx1"/>
                </a:solidFill>
                <a:latin typeface="+mn-lt"/>
                <a:ea typeface="+mn-ea"/>
                <a:cs typeface="+mn-cs"/>
              </a:rPr>
              <a:t> for </a:t>
            </a:r>
            <a:r>
              <a:rPr lang="it-IT" sz="1200" b="1" kern="1200" baseline="0" err="1" smtClean="0">
                <a:solidFill>
                  <a:schemeClr val="tx1"/>
                </a:solidFill>
                <a:latin typeface="+mn-lt"/>
                <a:ea typeface="+mn-ea"/>
                <a:cs typeface="+mn-cs"/>
              </a:rPr>
              <a:t>executing</a:t>
            </a:r>
            <a:r>
              <a:rPr lang="it-IT" sz="1200" b="1" kern="1200" baseline="0" smtClean="0">
                <a:solidFill>
                  <a:schemeClr val="tx1"/>
                </a:solidFill>
                <a:latin typeface="+mn-lt"/>
                <a:ea typeface="+mn-ea"/>
                <a:cs typeface="+mn-cs"/>
              </a:rPr>
              <a:t> </a:t>
            </a:r>
            <a:r>
              <a:rPr lang="it-IT" sz="1200" b="1" kern="1200" baseline="0" err="1" smtClean="0">
                <a:solidFill>
                  <a:schemeClr val="tx1"/>
                </a:solidFill>
                <a:latin typeface="+mn-lt"/>
                <a:ea typeface="+mn-ea"/>
                <a:cs typeface="+mn-cs"/>
              </a:rPr>
              <a:t>contracts</a:t>
            </a:r>
            <a:r>
              <a:rPr lang="it-IT" sz="1200" b="1" kern="1200" baseline="0" smtClean="0">
                <a:solidFill>
                  <a:schemeClr val="tx1"/>
                </a:solidFill>
                <a:latin typeface="+mn-lt"/>
                <a:ea typeface="+mn-ea"/>
                <a:cs typeface="+mn-cs"/>
              </a:rPr>
              <a:t> (ANALOGOUS TO BITCOINS FOR BLOCK CHAIN TRANSACTIONS)</a:t>
            </a:r>
            <a:endParaRPr lang="it-IT" sz="1200" b="1" kern="1200" smtClean="0">
              <a:solidFill>
                <a:schemeClr val="tx1"/>
              </a:solidFill>
              <a:latin typeface="+mn-lt"/>
              <a:ea typeface="+mn-ea"/>
              <a:cs typeface="+mn-cs"/>
            </a:endParaRPr>
          </a:p>
          <a:p>
            <a:endParaRPr lang="it-IT" sz="1200" b="1" kern="1200" smtClean="0">
              <a:solidFill>
                <a:schemeClr val="tx1"/>
              </a:solidFill>
              <a:latin typeface="+mn-lt"/>
              <a:ea typeface="+mn-ea"/>
              <a:cs typeface="+mn-cs"/>
            </a:endParaRPr>
          </a:p>
          <a:p>
            <a:endParaRPr lang="it-IT" sz="1200" b="1" kern="1200" smtClean="0">
              <a:solidFill>
                <a:schemeClr val="tx1"/>
              </a:solidFill>
              <a:latin typeface="+mn-lt"/>
              <a:ea typeface="+mn-ea"/>
              <a:cs typeface="+mn-cs"/>
            </a:endParaRPr>
          </a:p>
          <a:p>
            <a:endParaRPr lang="it-IT" sz="1200" b="1" kern="1200" smtClean="0">
              <a:solidFill>
                <a:schemeClr val="tx1"/>
              </a:solidFill>
              <a:latin typeface="+mn-lt"/>
              <a:ea typeface="+mn-ea"/>
              <a:cs typeface="+mn-cs"/>
            </a:endParaRPr>
          </a:p>
          <a:p>
            <a:endParaRPr lang="it-IT" sz="1200" b="1" kern="1200" smtClean="0">
              <a:solidFill>
                <a:schemeClr val="tx1"/>
              </a:solidFill>
              <a:latin typeface="+mn-lt"/>
              <a:ea typeface="+mn-ea"/>
              <a:cs typeface="+mn-cs"/>
            </a:endParaRPr>
          </a:p>
          <a:p>
            <a:endParaRPr lang="it-IT" sz="1200" b="1" kern="120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err="1" smtClean="0">
                <a:solidFill>
                  <a:schemeClr val="tx1"/>
                </a:solidFill>
                <a:effectLst/>
                <a:latin typeface="+mn-lt"/>
                <a:ea typeface="+mn-ea"/>
                <a:cs typeface="+mn-cs"/>
              </a:rPr>
              <a:t>Solidity</a:t>
            </a:r>
            <a:r>
              <a:rPr lang="it-IT" sz="1200" kern="1200" baseline="0" smtClean="0">
                <a:solidFill>
                  <a:schemeClr val="tx1"/>
                </a:solidFill>
                <a:effectLst/>
                <a:latin typeface="+mn-lt"/>
                <a:ea typeface="+mn-ea"/>
                <a:cs typeface="+mn-cs"/>
              </a:rPr>
              <a:t> </a:t>
            </a:r>
            <a:r>
              <a:rPr lang="it-IT" sz="1200" kern="1200" baseline="0" err="1" smtClean="0">
                <a:solidFill>
                  <a:schemeClr val="tx1"/>
                </a:solidFill>
                <a:effectLst/>
                <a:latin typeface="+mn-lt"/>
                <a:ea typeface="+mn-ea"/>
                <a:cs typeface="+mn-cs"/>
              </a:rPr>
              <a:t>is</a:t>
            </a:r>
            <a:r>
              <a:rPr lang="it-IT" sz="1200" kern="1200" baseline="0" smtClean="0">
                <a:solidFill>
                  <a:schemeClr val="tx1"/>
                </a:solidFill>
                <a:effectLst/>
                <a:latin typeface="+mn-lt"/>
                <a:ea typeface="+mn-ea"/>
                <a:cs typeface="+mn-cs"/>
              </a:rPr>
              <a:t> a </a:t>
            </a:r>
            <a:r>
              <a:rPr lang="it-IT" sz="1200" kern="1200" smtClean="0">
                <a:solidFill>
                  <a:schemeClr val="tx1"/>
                </a:solidFill>
                <a:effectLst/>
                <a:latin typeface="+mn-lt"/>
                <a:ea typeface="+mn-ea"/>
                <a:cs typeface="+mn-cs"/>
              </a:rPr>
              <a:t>high-</a:t>
            </a:r>
            <a:r>
              <a:rPr lang="it-IT" sz="1200" kern="1200" err="1" smtClean="0">
                <a:solidFill>
                  <a:schemeClr val="tx1"/>
                </a:solidFill>
                <a:effectLst/>
                <a:latin typeface="+mn-lt"/>
                <a:ea typeface="+mn-ea"/>
                <a:cs typeface="+mn-cs"/>
              </a:rPr>
              <a:t>level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programming</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language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supported</a:t>
            </a:r>
            <a:r>
              <a:rPr lang="it-IT" sz="1200" kern="1200" smtClean="0">
                <a:solidFill>
                  <a:schemeClr val="tx1"/>
                </a:solidFill>
                <a:effectLst/>
                <a:latin typeface="+mn-lt"/>
                <a:ea typeface="+mn-ea"/>
                <a:cs typeface="+mn-cs"/>
              </a:rPr>
              <a:t> by </a:t>
            </a:r>
            <a:r>
              <a:rPr lang="it-IT" sz="1200" kern="1200" err="1" smtClean="0">
                <a:solidFill>
                  <a:schemeClr val="tx1"/>
                </a:solidFill>
                <a:effectLst/>
                <a:latin typeface="+mn-lt"/>
                <a:ea typeface="+mn-ea"/>
                <a:cs typeface="+mn-cs"/>
              </a:rPr>
              <a:t>Ethereum</a:t>
            </a:r>
            <a:r>
              <a:rPr lang="it-IT" sz="1200" kern="1200" baseline="0" smtClean="0">
                <a:solidFill>
                  <a:schemeClr val="tx1"/>
                </a:solidFill>
                <a:effectLst/>
                <a:latin typeface="+mn-lt"/>
                <a:ea typeface="+mn-ea"/>
                <a:cs typeface="+mn-cs"/>
              </a:rPr>
              <a:t>, </a:t>
            </a:r>
            <a:r>
              <a:rPr lang="it-IT" sz="1200" kern="1200" baseline="0" err="1" smtClean="0">
                <a:solidFill>
                  <a:schemeClr val="tx1"/>
                </a:solidFill>
                <a:effectLst/>
                <a:latin typeface="+mn-lt"/>
                <a:ea typeface="+mn-ea"/>
                <a:cs typeface="+mn-cs"/>
              </a:rPr>
              <a:t>which</a:t>
            </a:r>
            <a:r>
              <a:rPr lang="it-IT" sz="1200" kern="1200" baseline="0" smtClean="0">
                <a:solidFill>
                  <a:schemeClr val="tx1"/>
                </a:solidFill>
                <a:effectLst/>
                <a:latin typeface="+mn-lt"/>
                <a:ea typeface="+mn-ea"/>
                <a:cs typeface="+mn-cs"/>
              </a:rPr>
              <a:t>  </a:t>
            </a:r>
            <a:r>
              <a:rPr lang="it-IT" sz="1200" kern="1200" baseline="0" err="1" smtClean="0">
                <a:solidFill>
                  <a:schemeClr val="tx1"/>
                </a:solidFill>
                <a:effectLst/>
                <a:latin typeface="+mn-lt"/>
                <a:ea typeface="+mn-ea"/>
                <a:cs typeface="+mn-cs"/>
              </a:rPr>
              <a:t>is</a:t>
            </a:r>
            <a:r>
              <a:rPr lang="it-IT" sz="1200" kern="1200" baseline="0" smtClean="0">
                <a:solidFill>
                  <a:schemeClr val="tx1"/>
                </a:solidFill>
                <a:effectLst/>
                <a:latin typeface="+mn-lt"/>
                <a:ea typeface="+mn-ea"/>
                <a:cs typeface="+mn-cs"/>
              </a:rPr>
              <a:t> a </a:t>
            </a:r>
            <a:r>
              <a:rPr lang="it-IT" sz="1200" kern="1200" baseline="0" err="1" smtClean="0">
                <a:solidFill>
                  <a:schemeClr val="tx1"/>
                </a:solidFill>
                <a:effectLst/>
                <a:latin typeface="+mn-lt"/>
                <a:ea typeface="+mn-ea"/>
                <a:cs typeface="+mn-cs"/>
              </a:rPr>
              <a:t>typed</a:t>
            </a:r>
            <a:r>
              <a:rPr lang="it-IT" sz="1200" kern="1200" baseline="0" smtClean="0">
                <a:solidFill>
                  <a:schemeClr val="tx1"/>
                </a:solidFill>
                <a:effectLst/>
                <a:latin typeface="+mn-lt"/>
                <a:ea typeface="+mn-ea"/>
                <a:cs typeface="+mn-cs"/>
              </a:rPr>
              <a:t> JS-</a:t>
            </a:r>
            <a:r>
              <a:rPr lang="it-IT" sz="1200" kern="1200" baseline="0" err="1" smtClean="0">
                <a:solidFill>
                  <a:schemeClr val="tx1"/>
                </a:solidFill>
                <a:effectLst/>
                <a:latin typeface="+mn-lt"/>
                <a:ea typeface="+mn-ea"/>
                <a:cs typeface="+mn-cs"/>
              </a:rPr>
              <a:t>like</a:t>
            </a:r>
            <a:r>
              <a:rPr lang="it-IT" sz="1200" kern="1200" baseline="0" smtClean="0">
                <a:solidFill>
                  <a:schemeClr val="tx1"/>
                </a:solidFill>
                <a:effectLst/>
                <a:latin typeface="+mn-lt"/>
                <a:ea typeface="+mn-ea"/>
                <a:cs typeface="+mn-cs"/>
              </a:rPr>
              <a:t> </a:t>
            </a:r>
            <a:r>
              <a:rPr lang="it-IT" sz="1200" kern="1200" baseline="0" err="1" smtClean="0">
                <a:solidFill>
                  <a:schemeClr val="tx1"/>
                </a:solidFill>
                <a:effectLst/>
                <a:latin typeface="+mn-lt"/>
                <a:ea typeface="+mn-ea"/>
                <a:cs typeface="+mn-cs"/>
              </a:rPr>
              <a:t>language</a:t>
            </a:r>
            <a:endParaRPr lang="it-IT" sz="1200" kern="120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err="1" smtClean="0">
                <a:solidFill>
                  <a:schemeClr val="tx1"/>
                </a:solidFill>
                <a:effectLst/>
                <a:latin typeface="+mn-lt"/>
                <a:ea typeface="+mn-ea"/>
                <a:cs typeface="+mn-cs"/>
              </a:rPr>
              <a:t>Many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vulnerabilities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seem</a:t>
            </a:r>
            <a:r>
              <a:rPr lang="it-IT" sz="1200" kern="1200" smtClean="0">
                <a:solidFill>
                  <a:schemeClr val="tx1"/>
                </a:solidFill>
                <a:effectLst/>
                <a:latin typeface="+mn-lt"/>
                <a:ea typeface="+mn-ea"/>
                <a:cs typeface="+mn-cs"/>
              </a:rPr>
              <a:t> to be </a:t>
            </a:r>
            <a:r>
              <a:rPr lang="it-IT" sz="1200" kern="1200" err="1" smtClean="0">
                <a:solidFill>
                  <a:schemeClr val="tx1"/>
                </a:solidFill>
                <a:effectLst/>
                <a:latin typeface="+mn-lt"/>
                <a:ea typeface="+mn-ea"/>
                <a:cs typeface="+mn-cs"/>
              </a:rPr>
              <a:t>caused</a:t>
            </a:r>
            <a:r>
              <a:rPr lang="it-IT" sz="1200" kern="1200" smtClean="0">
                <a:solidFill>
                  <a:schemeClr val="tx1"/>
                </a:solidFill>
                <a:effectLst/>
                <a:latin typeface="+mn-lt"/>
                <a:ea typeface="+mn-ea"/>
                <a:cs typeface="+mn-cs"/>
              </a:rPr>
              <a:t> by a </a:t>
            </a:r>
            <a:r>
              <a:rPr lang="it-IT" sz="1200" kern="1200" err="1" smtClean="0">
                <a:solidFill>
                  <a:schemeClr val="tx1"/>
                </a:solidFill>
                <a:effectLst/>
                <a:latin typeface="+mn-lt"/>
                <a:ea typeface="+mn-ea"/>
                <a:cs typeface="+mn-cs"/>
              </a:rPr>
              <a:t>misalignment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between</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semantics</a:t>
            </a:r>
            <a:r>
              <a:rPr lang="it-IT" sz="1200" kern="1200" smtClean="0">
                <a:solidFill>
                  <a:schemeClr val="tx1"/>
                </a:solidFill>
                <a:effectLst/>
                <a:latin typeface="+mn-lt"/>
                <a:ea typeface="+mn-ea"/>
                <a:cs typeface="+mn-cs"/>
              </a:rPr>
              <a:t> of </a:t>
            </a:r>
            <a:r>
              <a:rPr lang="it-IT" sz="1200" kern="1200" err="1" smtClean="0">
                <a:solidFill>
                  <a:schemeClr val="tx1"/>
                </a:solidFill>
                <a:effectLst/>
                <a:latin typeface="+mn-lt"/>
                <a:ea typeface="+mn-ea"/>
                <a:cs typeface="+mn-cs"/>
              </a:rPr>
              <a:t>Solidity</a:t>
            </a:r>
            <a:r>
              <a:rPr lang="it-IT" sz="1200" kern="1200" smtClean="0">
                <a:solidFill>
                  <a:schemeClr val="tx1"/>
                </a:solidFill>
                <a:effectLst/>
                <a:latin typeface="+mn-lt"/>
                <a:ea typeface="+mn-ea"/>
                <a:cs typeface="+mn-cs"/>
              </a:rPr>
              <a:t> and the </a:t>
            </a:r>
            <a:r>
              <a:rPr lang="it-IT" sz="1200" kern="1200" err="1" smtClean="0">
                <a:solidFill>
                  <a:schemeClr val="tx1"/>
                </a:solidFill>
                <a:effectLst/>
                <a:latin typeface="+mn-lt"/>
                <a:ea typeface="+mn-ea"/>
                <a:cs typeface="+mn-cs"/>
              </a:rPr>
              <a:t>intuition</a:t>
            </a:r>
            <a:r>
              <a:rPr lang="it-IT" sz="1200" kern="1200" smtClean="0">
                <a:solidFill>
                  <a:schemeClr val="tx1"/>
                </a:solidFill>
                <a:effectLst/>
                <a:latin typeface="+mn-lt"/>
                <a:ea typeface="+mn-ea"/>
                <a:cs typeface="+mn-cs"/>
              </a:rPr>
              <a:t> of </a:t>
            </a:r>
            <a:r>
              <a:rPr lang="it-IT" sz="1200" kern="1200" err="1" smtClean="0">
                <a:solidFill>
                  <a:schemeClr val="tx1"/>
                </a:solidFill>
                <a:effectLst/>
                <a:latin typeface="+mn-lt"/>
                <a:ea typeface="+mn-ea"/>
                <a:cs typeface="+mn-cs"/>
              </a:rPr>
              <a:t>programmers</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problem</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Solidity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whilst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looking</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like</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typed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Javascript-like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language</a:t>
            </a:r>
            <a:r>
              <a:rPr lang="it-IT" sz="1200" kern="1200" smtClean="0">
                <a:solidFill>
                  <a:schemeClr val="tx1"/>
                </a:solidFill>
                <a:effectLst/>
                <a:latin typeface="+mn-lt"/>
                <a:ea typeface="+mn-ea"/>
                <a:cs typeface="+mn-cs"/>
              </a:rPr>
              <a:t> (with </a:t>
            </a:r>
            <a:r>
              <a:rPr lang="it-IT" sz="1200" kern="1200" err="1" smtClean="0">
                <a:solidFill>
                  <a:schemeClr val="tx1"/>
                </a:solidFill>
                <a:effectLst/>
                <a:latin typeface="+mn-lt"/>
                <a:ea typeface="+mn-ea"/>
                <a:cs typeface="+mn-cs"/>
              </a:rPr>
              <a:t>exceptions</a:t>
            </a:r>
            <a:r>
              <a:rPr lang="it-IT" sz="1200" kern="1200" smtClean="0">
                <a:solidFill>
                  <a:schemeClr val="tx1"/>
                </a:solidFill>
                <a:effectLst/>
                <a:latin typeface="+mn-lt"/>
                <a:ea typeface="+mn-ea"/>
                <a:cs typeface="+mn-cs"/>
              </a:rPr>
              <a:t> and </a:t>
            </a:r>
            <a:r>
              <a:rPr lang="it-IT" sz="1200" kern="1200" err="1" smtClean="0">
                <a:solidFill>
                  <a:schemeClr val="tx1"/>
                </a:solidFill>
                <a:effectLst/>
                <a:latin typeface="+mn-lt"/>
                <a:ea typeface="+mn-ea"/>
                <a:cs typeface="+mn-cs"/>
              </a:rPr>
              <a:t>functions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implements</a:t>
            </a:r>
            <a:r>
              <a:rPr lang="it-IT" sz="1200" kern="1200" smtClean="0">
                <a:solidFill>
                  <a:schemeClr val="tx1"/>
                </a:solidFill>
                <a:effectLst/>
                <a:latin typeface="+mn-lt"/>
                <a:ea typeface="+mn-ea"/>
                <a:cs typeface="+mn-cs"/>
              </a:rPr>
              <a:t> some of </a:t>
            </a:r>
            <a:r>
              <a:rPr lang="it-IT" sz="1200" kern="1200" err="1" smtClean="0">
                <a:solidFill>
                  <a:schemeClr val="tx1"/>
                </a:solidFill>
                <a:effectLst/>
                <a:latin typeface="+mn-lt"/>
                <a:ea typeface="+mn-ea"/>
                <a:cs typeface="+mn-cs"/>
              </a:rPr>
              <a:t>these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features</a:t>
            </a:r>
            <a:r>
              <a:rPr lang="it-IT" sz="1200" kern="1200" smtClean="0">
                <a:solidFill>
                  <a:schemeClr val="tx1"/>
                </a:solidFill>
                <a:effectLst/>
                <a:latin typeface="+mn-lt"/>
                <a:ea typeface="+mn-ea"/>
                <a:cs typeface="+mn-cs"/>
              </a:rPr>
              <a:t> in a </a:t>
            </a:r>
            <a:r>
              <a:rPr lang="it-IT" sz="1200" kern="1200" err="1" smtClean="0">
                <a:solidFill>
                  <a:schemeClr val="tx1"/>
                </a:solidFill>
                <a:effectLst/>
                <a:latin typeface="+mn-lt"/>
                <a:ea typeface="+mn-ea"/>
                <a:cs typeface="+mn-cs"/>
              </a:rPr>
              <a:t>peculiar</a:t>
            </a:r>
            <a:r>
              <a:rPr lang="it-IT" sz="1200" kern="1200" smtClean="0">
                <a:solidFill>
                  <a:schemeClr val="tx1"/>
                </a:solidFill>
                <a:effectLst/>
                <a:latin typeface="+mn-lt"/>
                <a:ea typeface="+mn-ea"/>
                <a:cs typeface="+mn-cs"/>
              </a:rPr>
              <a:t> way. At the </a:t>
            </a:r>
            <a:r>
              <a:rPr lang="it-IT" sz="1200" kern="1200" err="1" smtClean="0">
                <a:solidFill>
                  <a:schemeClr val="tx1"/>
                </a:solidFill>
                <a:effectLst/>
                <a:latin typeface="+mn-lt"/>
                <a:ea typeface="+mn-ea"/>
                <a:cs typeface="+mn-cs"/>
              </a:rPr>
              <a:t>same</a:t>
            </a:r>
            <a:r>
              <a:rPr lang="it-IT" sz="1200" kern="1200" smtClean="0">
                <a:solidFill>
                  <a:schemeClr val="tx1"/>
                </a:solidFill>
                <a:effectLst/>
                <a:latin typeface="+mn-lt"/>
                <a:ea typeface="+mn-ea"/>
                <a:cs typeface="+mn-cs"/>
              </a:rPr>
              <a:t> time, the </a:t>
            </a:r>
            <a:r>
              <a:rPr lang="it-IT" sz="1200" kern="1200" err="1" smtClean="0">
                <a:solidFill>
                  <a:schemeClr val="tx1"/>
                </a:solidFill>
                <a:effectLst/>
                <a:latin typeface="+mn-lt"/>
                <a:ea typeface="+mn-ea"/>
                <a:cs typeface="+mn-cs"/>
              </a:rPr>
              <a:t>language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does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not</a:t>
            </a:r>
            <a:r>
              <a:rPr lang="it-IT" sz="1200" kern="1200" smtClean="0">
                <a:solidFill>
                  <a:schemeClr val="tx1"/>
                </a:solidFill>
                <a:effectLst/>
                <a:latin typeface="+mn-lt"/>
                <a:ea typeface="+mn-ea"/>
                <a:cs typeface="+mn-cs"/>
              </a:rPr>
              <a:t> introduce </a:t>
            </a:r>
            <a:r>
              <a:rPr lang="it-IT" sz="1200" kern="1200" err="1" smtClean="0">
                <a:solidFill>
                  <a:schemeClr val="tx1"/>
                </a:solidFill>
                <a:effectLst/>
                <a:latin typeface="+mn-lt"/>
                <a:ea typeface="+mn-ea"/>
                <a:cs typeface="+mn-cs"/>
              </a:rPr>
              <a:t>constructs</a:t>
            </a:r>
            <a:r>
              <a:rPr lang="it-IT" sz="1200" kern="1200" smtClean="0">
                <a:solidFill>
                  <a:schemeClr val="tx1"/>
                </a:solidFill>
                <a:effectLst/>
                <a:latin typeface="+mn-lt"/>
                <a:ea typeface="+mn-ea"/>
                <a:cs typeface="+mn-cs"/>
              </a:rPr>
              <a:t> to deal with domain-</a:t>
            </a:r>
            <a:r>
              <a:rPr lang="it-IT" sz="1200" kern="1200" err="1" smtClean="0">
                <a:solidFill>
                  <a:schemeClr val="tx1"/>
                </a:solidFill>
                <a:effectLst/>
                <a:latin typeface="+mn-lt"/>
                <a:ea typeface="+mn-ea"/>
                <a:cs typeface="+mn-cs"/>
              </a:rPr>
              <a:t>specific</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aspects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like</a:t>
            </a:r>
            <a:r>
              <a:rPr lang="it-IT" sz="1200" kern="1200" smtClean="0">
                <a:solidFill>
                  <a:schemeClr val="tx1"/>
                </a:solidFill>
                <a:effectLst/>
                <a:latin typeface="+mn-lt"/>
                <a:ea typeface="+mn-ea"/>
                <a:cs typeface="+mn-cs"/>
              </a:rPr>
              <a:t> e.g. the </a:t>
            </a:r>
            <a:r>
              <a:rPr lang="it-IT" sz="1200" kern="1200" err="1" smtClean="0">
                <a:solidFill>
                  <a:schemeClr val="tx1"/>
                </a:solidFill>
                <a:effectLst/>
                <a:latin typeface="+mn-lt"/>
                <a:ea typeface="+mn-ea"/>
                <a:cs typeface="+mn-cs"/>
              </a:rPr>
              <a:t>fact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computation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steps</a:t>
            </a:r>
            <a:r>
              <a:rPr lang="it-IT" sz="1200" kern="1200" smtClean="0">
                <a:solidFill>
                  <a:schemeClr val="tx1"/>
                </a:solidFill>
                <a:effectLst/>
                <a:latin typeface="+mn-lt"/>
                <a:ea typeface="+mn-ea"/>
                <a:cs typeface="+mn-cs"/>
              </a:rPr>
              <a:t> are </a:t>
            </a:r>
            <a:r>
              <a:rPr lang="it-IT" sz="1200" kern="1200" err="1" smtClean="0">
                <a:solidFill>
                  <a:schemeClr val="tx1"/>
                </a:solidFill>
                <a:effectLst/>
                <a:latin typeface="+mn-lt"/>
                <a:ea typeface="+mn-ea"/>
                <a:cs typeface="+mn-cs"/>
              </a:rPr>
              <a:t>recorded</a:t>
            </a:r>
            <a:r>
              <a:rPr lang="it-IT" sz="1200" kern="1200" smtClean="0">
                <a:solidFill>
                  <a:schemeClr val="tx1"/>
                </a:solidFill>
                <a:effectLst/>
                <a:latin typeface="+mn-lt"/>
                <a:ea typeface="+mn-ea"/>
                <a:cs typeface="+mn-cs"/>
              </a:rPr>
              <a:t> on a public </a:t>
            </a:r>
            <a:r>
              <a:rPr lang="it-IT" sz="1200" kern="1200" err="1" smtClean="0">
                <a:solidFill>
                  <a:schemeClr val="tx1"/>
                </a:solidFill>
                <a:effectLst/>
                <a:latin typeface="+mn-lt"/>
                <a:ea typeface="+mn-ea"/>
                <a:cs typeface="+mn-cs"/>
              </a:rPr>
              <a:t>blockchain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wherein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they</a:t>
            </a:r>
            <a:r>
              <a:rPr lang="it-IT" sz="1200" kern="1200" smtClean="0">
                <a:solidFill>
                  <a:schemeClr val="tx1"/>
                </a:solidFill>
                <a:effectLst/>
                <a:latin typeface="+mn-lt"/>
                <a:ea typeface="+mn-ea"/>
                <a:cs typeface="+mn-cs"/>
              </a:rPr>
              <a:t> can be </a:t>
            </a:r>
            <a:r>
              <a:rPr lang="it-IT" sz="1200" kern="1200" err="1" smtClean="0">
                <a:solidFill>
                  <a:schemeClr val="tx1"/>
                </a:solidFill>
                <a:effectLst/>
                <a:latin typeface="+mn-lt"/>
                <a:ea typeface="+mn-ea"/>
                <a:cs typeface="+mn-cs"/>
              </a:rPr>
              <a:t>unpredictably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reordered</a:t>
            </a:r>
            <a:r>
              <a:rPr lang="it-IT" sz="1200" kern="1200" smtClean="0">
                <a:solidFill>
                  <a:schemeClr val="tx1"/>
                </a:solidFill>
                <a:effectLst/>
                <a:latin typeface="+mn-lt"/>
                <a:ea typeface="+mn-ea"/>
                <a:cs typeface="+mn-cs"/>
              </a:rPr>
              <a:t> or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endParaRPr lang="it-IT" smtClean="0"/>
          </a:p>
          <a:p>
            <a:endParaRPr lang="it-IT" sz="1200" b="1" kern="120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1461135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Consider this </a:t>
            </a:r>
            <a:r>
              <a:rPr lang="en-GB" baseline="0" err="1" smtClean="0"/>
              <a:t>SimpleDAO</a:t>
            </a:r>
            <a:r>
              <a:rPr lang="en-GB" baseline="0" smtClean="0"/>
              <a:t> Contract</a:t>
            </a:r>
          </a:p>
          <a:p>
            <a:pPr marL="228600" indent="-228600">
              <a:buAutoNum type="arabicPeriod"/>
            </a:pPr>
            <a:r>
              <a:rPr lang="en-GB" baseline="0" smtClean="0"/>
              <a:t>The Attack which we want to present you allows the hacker to steal all the ether from the </a:t>
            </a:r>
            <a:r>
              <a:rPr lang="en-GB" baseline="0" err="1" smtClean="0"/>
              <a:t>SimpleDAO</a:t>
            </a:r>
            <a:r>
              <a:rPr lang="en-GB" baseline="0" smtClean="0"/>
              <a:t>: </a:t>
            </a:r>
          </a:p>
          <a:p>
            <a:pPr marL="228600" indent="-228600">
              <a:buAutoNum type="arabicPeriod"/>
            </a:pPr>
            <a:r>
              <a:rPr lang="en-GB" baseline="0" smtClean="0"/>
              <a:t>It works as follows: </a:t>
            </a:r>
          </a:p>
          <a:p>
            <a:pPr marL="685800" lvl="1" indent="-228600">
              <a:buAutoNum type="arabicPeriod"/>
            </a:pPr>
            <a:r>
              <a:rPr lang="en-GB" baseline="0" smtClean="0"/>
              <a:t>Publish a Mallory Contract (like this one) </a:t>
            </a:r>
          </a:p>
          <a:p>
            <a:pPr marL="685800" lvl="1" indent="-228600">
              <a:buAutoNum type="arabicPeriod"/>
            </a:pPr>
            <a:r>
              <a:rPr lang="en-GB" baseline="0" smtClean="0"/>
              <a:t>The Hacker donates some ether for Mallory and invokes the Mallory </a:t>
            </a:r>
            <a:r>
              <a:rPr lang="en-GB" baseline="0" err="1" smtClean="0"/>
              <a:t>Fallback</a:t>
            </a:r>
            <a:r>
              <a:rPr lang="en-GB" baseline="0" smtClean="0"/>
              <a:t> (Line 5.) </a:t>
            </a:r>
          </a:p>
          <a:p>
            <a:pPr marL="1143000" lvl="2" indent="-228600">
              <a:buAutoNum type="arabicPeriod"/>
            </a:pPr>
            <a:r>
              <a:rPr lang="en-GB" baseline="0" smtClean="0"/>
              <a:t>A </a:t>
            </a:r>
            <a:r>
              <a:rPr lang="en-GB" baseline="0" err="1" smtClean="0"/>
              <a:t>Fallback</a:t>
            </a:r>
            <a:r>
              <a:rPr lang="en-GB" baseline="0" smtClean="0"/>
              <a:t> is just a function without any name or parameter which will called by default if some ether is sent</a:t>
            </a:r>
            <a:r>
              <a:rPr lang="it-IT" sz="1200" kern="1200" smtClean="0">
                <a:solidFill>
                  <a:schemeClr val="tx1"/>
                </a:solidFill>
                <a:latin typeface="+mn-lt"/>
                <a:ea typeface="+mn-ea"/>
                <a:cs typeface="+mn-cs"/>
              </a:rPr>
              <a:t> to the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without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providing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data</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of the SIMPLE DAO CONTRACT </a:t>
            </a:r>
            <a:r>
              <a:rPr lang="it-IT" kern="1200" baseline="0" err="1" smtClean="0">
                <a:solidFill>
                  <a:schemeClr val="tx1"/>
                </a:solidFill>
                <a:latin typeface="+mn-lt"/>
                <a:ea typeface="+mn-ea"/>
                <a:cs typeface="+mn-cs"/>
              </a:rPr>
              <a:t>which</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transfers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ether</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Mallory</a:t>
            </a:r>
            <a:endParaRPr lang="it-IT" kern="1200" baseline="0" smtClean="0">
              <a:solidFill>
                <a:schemeClr val="tx1"/>
              </a:solidFill>
              <a:latin typeface="+mn-lt"/>
              <a:ea typeface="+mn-ea"/>
              <a:cs typeface="+mn-cs"/>
            </a:endParaRP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call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of </a:t>
            </a:r>
            <a:r>
              <a:rPr lang="it-IT" kern="1200" baseline="0" err="1" smtClean="0">
                <a:solidFill>
                  <a:schemeClr val="tx1"/>
                </a:solidFill>
                <a:latin typeface="+mn-lt"/>
                <a:ea typeface="+mn-ea"/>
                <a:cs typeface="+mn-cs"/>
              </a:rPr>
              <a:t>Mallory</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msg.sender.call.value</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amount</a:t>
            </a:r>
            <a:r>
              <a:rPr lang="it-IT" kern="1200" baseline="0" smtClean="0">
                <a:solidFill>
                  <a:schemeClr val="tx1"/>
                </a:solidFill>
                <a:latin typeface="+mn-lt"/>
                <a:ea typeface="+mn-ea"/>
                <a:cs typeface="+mn-cs"/>
              </a:rPr>
              <a:t>))</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invokes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and so on </a:t>
            </a:r>
          </a:p>
          <a:p>
            <a:pPr marL="1143000" lvl="2" indent="-228600">
              <a:buAutoNum type="arabicPeriod"/>
            </a:pPr>
            <a:r>
              <a:rPr lang="it-IT" kern="1200" baseline="0" smtClean="0">
                <a:solidFill>
                  <a:schemeClr val="tx1"/>
                </a:solidFill>
                <a:latin typeface="+mn-lt"/>
                <a:ea typeface="+mn-ea"/>
                <a:cs typeface="+mn-cs"/>
              </a:rPr>
              <a:t>NOTE: LINE 10 </a:t>
            </a:r>
            <a:r>
              <a:rPr lang="it-IT" kern="1200" baseline="0" err="1" smtClean="0">
                <a:solidFill>
                  <a:schemeClr val="tx1"/>
                </a:solidFill>
                <a:latin typeface="+mn-lt"/>
                <a:ea typeface="+mn-ea"/>
                <a:cs typeface="+mn-cs"/>
              </a:rPr>
              <a:t>will</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never</a:t>
            </a:r>
            <a:r>
              <a:rPr lang="it-IT" kern="1200" baseline="0" smtClean="0">
                <a:solidFill>
                  <a:schemeClr val="tx1"/>
                </a:solidFill>
                <a:latin typeface="+mn-lt"/>
                <a:ea typeface="+mn-ea"/>
                <a:cs typeface="+mn-cs"/>
              </a:rPr>
              <a:t> be </a:t>
            </a:r>
            <a:r>
              <a:rPr lang="it-IT" kern="1200" baseline="0" err="1" smtClean="0">
                <a:solidFill>
                  <a:schemeClr val="tx1"/>
                </a:solidFill>
                <a:latin typeface="+mn-lt"/>
                <a:ea typeface="+mn-ea"/>
                <a:cs typeface="+mn-cs"/>
              </a:rPr>
              <a:t>updated</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until</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The gas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exhausted</a:t>
            </a:r>
            <a:r>
              <a:rPr lang="it-IT" kern="1200" baseline="0" smtClean="0">
                <a:solidFill>
                  <a:schemeClr val="tx1"/>
                </a:solidFill>
                <a:latin typeface="+mn-lt"/>
                <a:ea typeface="+mn-ea"/>
                <a:cs typeface="+mn-cs"/>
              </a:rPr>
              <a:t> (gas =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 </a:t>
            </a:r>
            <a:r>
              <a:rPr lang="it-IT" kern="1200" baseline="0" err="1" smtClean="0">
                <a:solidFill>
                  <a:schemeClr val="tx1"/>
                </a:solidFill>
                <a:latin typeface="+mn-lt"/>
                <a:ea typeface="+mn-ea"/>
                <a:cs typeface="+mn-cs"/>
              </a:rPr>
              <a:t>fee</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paid</a:t>
            </a:r>
            <a:r>
              <a:rPr lang="it-IT" kern="1200" baseline="0" smtClean="0">
                <a:solidFill>
                  <a:schemeClr val="tx1"/>
                </a:solidFill>
                <a:latin typeface="+mn-lt"/>
                <a:ea typeface="+mn-ea"/>
                <a:cs typeface="+mn-cs"/>
              </a:rPr>
              <a:t> to the </a:t>
            </a:r>
            <a:r>
              <a:rPr lang="it-IT" kern="1200" baseline="0" err="1" smtClean="0">
                <a:solidFill>
                  <a:schemeClr val="tx1"/>
                </a:solidFill>
                <a:latin typeface="+mn-lt"/>
                <a:ea typeface="+mn-ea"/>
                <a:cs typeface="+mn-cs"/>
              </a:rPr>
              <a:t>miners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proportinal</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their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power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computation</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Call </a:t>
            </a:r>
            <a:r>
              <a:rPr lang="it-IT" kern="1200" baseline="0" err="1" smtClean="0">
                <a:solidFill>
                  <a:schemeClr val="tx1"/>
                </a:solidFill>
                <a:latin typeface="+mn-lt"/>
                <a:ea typeface="+mn-ea"/>
                <a:cs typeface="+mn-cs"/>
              </a:rPr>
              <a:t>Stack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full</a:t>
            </a:r>
          </a:p>
          <a:p>
            <a:pPr marL="1600200" lvl="3" indent="-228600">
              <a:buAutoNum type="arabicPeriod"/>
            </a:pPr>
            <a:r>
              <a:rPr lang="it-IT" kern="1200" baseline="0" smtClean="0">
                <a:solidFill>
                  <a:schemeClr val="tx1"/>
                </a:solidFill>
                <a:latin typeface="+mn-lt"/>
                <a:ea typeface="+mn-ea"/>
                <a:cs typeface="+mn-cs"/>
              </a:rPr>
              <a:t>Balance of DAO </a:t>
            </a:r>
            <a:r>
              <a:rPr lang="it-IT" kern="1200" baseline="0" err="1" smtClean="0">
                <a:solidFill>
                  <a:schemeClr val="tx1"/>
                </a:solidFill>
                <a:latin typeface="+mn-lt"/>
                <a:ea typeface="+mn-ea"/>
                <a:cs typeface="+mn-cs"/>
              </a:rPr>
              <a:t>becomes</a:t>
            </a:r>
            <a:r>
              <a:rPr lang="it-IT" kern="1200" baseline="0" smtClean="0">
                <a:solidFill>
                  <a:schemeClr val="tx1"/>
                </a:solidFill>
                <a:latin typeface="+mn-lt"/>
                <a:ea typeface="+mn-ea"/>
                <a:cs typeface="+mn-cs"/>
              </a:rPr>
              <a:t> 0 </a:t>
            </a:r>
          </a:p>
          <a:p>
            <a:pPr marL="1600200" lvl="3"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www.cryptocompare.com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coins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guides</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dao</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hack</a:t>
            </a:r>
            <a:r>
              <a:rPr lang="it-IT" kern="1200" baseline="0" smtClean="0">
                <a:solidFill>
                  <a:schemeClr val="tx1"/>
                </a:solidFill>
                <a:latin typeface="+mn-lt"/>
                <a:ea typeface="+mn-ea"/>
                <a:cs typeface="+mn-cs"/>
              </a:rPr>
              <a:t>-the-soft-</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-and-the-hard-</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t>
            </a: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r>
              <a:rPr lang="en-GB" baseline="0" smtClean="0"/>
              <a:t>New Challenge: </a:t>
            </a:r>
          </a:p>
          <a:p>
            <a:pPr marL="1143000" lvl="2" indent="-228600">
              <a:buAutoNum type="arabicPeriod"/>
            </a:pPr>
            <a:r>
              <a:rPr lang="en-GB" baseline="0" smtClean="0"/>
              <a:t>Soft-Fork</a:t>
            </a:r>
          </a:p>
          <a:p>
            <a:pPr marL="1600200" lvl="3" indent="-228600">
              <a:buAutoNum type="arabicPeriod"/>
            </a:pPr>
            <a:r>
              <a:rPr lang="en-GB" baseline="0" smtClean="0"/>
              <a:t>The blocks that contain a transaction that helps the attacker move the Dark DAO funds will be ignored! -&gt; Introduction of DOS attack</a:t>
            </a:r>
          </a:p>
          <a:p>
            <a:r>
              <a:rPr lang="it-IT" sz="1200" kern="1200" smtClean="0">
                <a:solidFill>
                  <a:schemeClr val="tx1"/>
                </a:solidFill>
                <a:latin typeface="+mn-lt"/>
                <a:ea typeface="+mn-ea"/>
                <a:cs typeface="+mn-cs"/>
              </a:rPr>
              <a:t> </a:t>
            </a:r>
            <a:endParaRPr lang="en-GB" baseline="0" smtClean="0"/>
          </a:p>
          <a:p>
            <a:pPr marL="1143000" lvl="2" indent="-228600">
              <a:buAutoNum type="arabicPeriod"/>
            </a:pPr>
            <a:r>
              <a:rPr lang="en-GB" baseline="0" smtClean="0"/>
              <a:t>Hard-Fork</a:t>
            </a:r>
            <a:endParaRPr lang="en-GB" baseline="0" smtClean="0"/>
          </a:p>
          <a:p>
            <a:pPr marL="685800" lvl="1" indent="-228600">
              <a:buAutoNum type="arabicPeriod"/>
            </a:pPr>
            <a:endParaRPr lang="en-GB" baseline="0" smtClean="0"/>
          </a:p>
          <a:p>
            <a:pPr marL="685800" lvl="1" indent="-228600">
              <a:buAutoNum type="arabicPeriod"/>
            </a:pPr>
            <a:r>
              <a:rPr lang="it-IT" sz="1200" kern="1200" smtClean="0">
                <a:solidFill>
                  <a:schemeClr val="tx1"/>
                </a:solidFill>
                <a:latin typeface="+mn-lt"/>
                <a:ea typeface="+mn-ea"/>
                <a:cs typeface="+mn-cs"/>
              </a:rPr>
              <a:t>A more conclusive </a:t>
            </a:r>
            <a:r>
              <a:rPr lang="it-IT" sz="1200" kern="1200" err="1" smtClean="0">
                <a:solidFill>
                  <a:schemeClr val="tx1"/>
                </a:solidFill>
                <a:latin typeface="+mn-lt"/>
                <a:ea typeface="+mn-ea"/>
                <a:cs typeface="+mn-cs"/>
              </a:rPr>
              <a:t>solution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put up for vote, the Hard-</a:t>
            </a:r>
            <a:r>
              <a:rPr lang="it-IT" sz="1200" kern="1200" err="1" smtClean="0">
                <a:solidFill>
                  <a:schemeClr val="tx1"/>
                </a:solidFill>
                <a:latin typeface="+mn-lt"/>
                <a:ea typeface="+mn-ea"/>
                <a:cs typeface="+mn-cs"/>
              </a:rPr>
              <a:t>fork</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smtClean="0">
                <a:solidFill>
                  <a:schemeClr val="tx1"/>
                </a:solidFill>
                <a:latin typeface="+mn-lt"/>
                <a:ea typeface="+mn-ea"/>
                <a:cs typeface="+mn-cs"/>
                <a:hlinkClick r:id="rId3"/>
              </a:rPr>
              <a:t>hard-fork had the sole function of returning all the Ether taken from the DAO to a refund smart contract. The new contract would have only one function: withdraw. The DAO token holders can request to be sent 1 ETH for every 100 DAO. The investors that had paid more than 1 ETH for 100 DAO could request the difference from the original address. </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A Player sends some Ether to the contract</a:t>
            </a:r>
          </a:p>
          <a:p>
            <a:pPr marL="228600" indent="-228600">
              <a:buAutoNum type="arabicPeriod"/>
            </a:pPr>
            <a:r>
              <a:rPr lang="en-GB" baseline="0" smtClean="0"/>
              <a:t>The function </a:t>
            </a:r>
            <a:r>
              <a:rPr lang="en-GB" baseline="0" err="1" smtClean="0"/>
              <a:t>fallback</a:t>
            </a:r>
            <a:r>
              <a:rPr lang="en-GB" baseline="0" smtClean="0"/>
              <a:t> is invoked </a:t>
            </a:r>
          </a:p>
          <a:p>
            <a:pPr marL="685800" lvl="1" indent="-228600">
              <a:buAutoNum type="arabicPeriod"/>
            </a:pPr>
            <a:r>
              <a:rPr lang="en-GB" baseline="0" smtClean="0"/>
              <a:t>The </a:t>
            </a:r>
            <a:r>
              <a:rPr lang="en-GB" baseline="0" err="1" smtClean="0"/>
              <a:t>fallback</a:t>
            </a:r>
            <a:r>
              <a:rPr lang="en-GB" baseline="0" smtClean="0"/>
              <a:t> checks if the sent value is enough to buy the title (if not it throws an exception, which means that the the transfer is reverted) </a:t>
            </a:r>
          </a:p>
          <a:p>
            <a:pPr marL="685800" lvl="1" indent="-228600">
              <a:buAutoNum type="arabicPeriod"/>
            </a:pPr>
            <a:r>
              <a:rPr lang="en-GB" baseline="0" smtClean="0"/>
              <a:t>If the </a:t>
            </a:r>
            <a:r>
              <a:rPr lang="en-GB" baseline="0" err="1" smtClean="0"/>
              <a:t>amoCompensation</a:t>
            </a:r>
            <a:r>
              <a:rPr lang="en-GB" baseline="0" smtClean="0"/>
              <a:t> is sent to the old </a:t>
            </a:r>
            <a:r>
              <a:rPr lang="en-GB" baseline="0" err="1" smtClean="0"/>
              <a:t>kingThe</a:t>
            </a:r>
            <a:r>
              <a:rPr lang="en-GB" baseline="0" smtClean="0"/>
              <a:t> new king is </a:t>
            </a:r>
            <a:r>
              <a:rPr lang="en-GB" baseline="0" err="1" smtClean="0"/>
              <a:t>setted</a:t>
            </a:r>
            <a:r>
              <a:rPr lang="en-GB" baseline="0" smtClean="0"/>
              <a:t> </a:t>
            </a:r>
          </a:p>
          <a:p>
            <a:pPr marL="685800" lvl="1" indent="-228600">
              <a:buAutoNum type="arabicPeriod"/>
            </a:pPr>
            <a:r>
              <a:rPr lang="en-GB" baseline="0" smtClean="0"/>
              <a:t>The Difference between </a:t>
            </a:r>
            <a:r>
              <a:rPr lang="en-GB" baseline="0" err="1" smtClean="0"/>
              <a:t>msg.value</a:t>
            </a:r>
            <a:r>
              <a:rPr lang="en-GB" baseline="0" smtClean="0"/>
              <a:t> and the compensation is kept (KEPT) by the contract </a:t>
            </a:r>
          </a:p>
          <a:p>
            <a:pPr marL="228600" lvl="0" indent="-228600">
              <a:buAutoNum type="arabicPeriod"/>
            </a:pPr>
            <a:r>
              <a:rPr lang="en-GB" baseline="0" smtClean="0"/>
              <a:t>The Owner of this contract can withdraw the ether accumulated (via </a:t>
            </a:r>
            <a:r>
              <a:rPr lang="en-GB" baseline="0" err="1" smtClean="0"/>
              <a:t>sweepCommission</a:t>
            </a:r>
            <a:r>
              <a:rPr lang="en-GB" baseline="0" smtClean="0"/>
              <a:t>) </a:t>
            </a:r>
          </a:p>
          <a:p>
            <a:pPr marL="685800" lvl="1" indent="-228600">
              <a:buAutoNum type="arabicPeriod"/>
            </a:pPr>
            <a:r>
              <a:rPr lang="en-GB" baseline="0" err="1" smtClean="0"/>
              <a:t>unt</a:t>
            </a:r>
            <a:r>
              <a:rPr lang="en-GB" baseline="0" smtClean="0"/>
              <a:t> </a:t>
            </a:r>
            <a:r>
              <a:rPr lang="en-GB" baseline="0" smtClean="0"/>
              <a:t>is enough (INAF) the player is accepted as the new king </a:t>
            </a:r>
          </a:p>
          <a:p>
            <a:pPr marL="685800" lvl="1" indent="-228600">
              <a:buAutoNum type="arabicPeriod"/>
            </a:pPr>
            <a:endParaRPr lang="en-GB" baseline="0" smtClean="0"/>
          </a:p>
          <a:p>
            <a:pPr marL="0" lvl="0" indent="0">
              <a:buNone/>
            </a:pPr>
            <a:r>
              <a:rPr lang="en-GB" baseline="0" smtClean="0"/>
              <a:t>There could be a problem with this contract: </a:t>
            </a:r>
          </a:p>
          <a:p>
            <a:pPr marL="0" lvl="0" indent="0">
              <a:buNone/>
            </a:pPr>
            <a:r>
              <a:rPr lang="en-GB" baseline="0" smtClean="0"/>
              <a:t>There is no checking in the return code of the function SEND -&gt; this may result in stealing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smtClean="0">
                <a:solidFill>
                  <a:schemeClr val="tx1"/>
                </a:solidFill>
                <a:effectLst/>
                <a:latin typeface="+mn-lt"/>
                <a:ea typeface="+mn-ea"/>
                <a:cs typeface="+mn-cs"/>
              </a:rPr>
              <a:t>Indeed, since send is equipped with a few gas</a:t>
            </a:r>
            <a:r>
              <a:rPr lang="en-GB" sz="1200" kern="1200" baseline="0" smtClean="0">
                <a:solidFill>
                  <a:schemeClr val="tx1"/>
                </a:solidFill>
                <a:effectLst/>
                <a:latin typeface="+mn-lt"/>
                <a:ea typeface="+mn-ea"/>
                <a:cs typeface="+mn-cs"/>
              </a:rPr>
              <a:t>, </a:t>
            </a:r>
            <a:r>
              <a:rPr lang="en-GB" sz="1200" kern="1200" smtClean="0">
                <a:solidFill>
                  <a:schemeClr val="tx1"/>
                </a:solidFill>
                <a:effectLst/>
                <a:latin typeface="+mn-lt"/>
                <a:ea typeface="+mn-ea"/>
                <a:cs typeface="+mn-cs"/>
              </a:rPr>
              <a:t>the send at line 17 will fail if the </a:t>
            </a:r>
            <a:r>
              <a:rPr lang="en-GB" sz="1200" b="1" kern="1200" smtClean="0">
                <a:solidFill>
                  <a:schemeClr val="tx1"/>
                </a:solidFill>
                <a:effectLst/>
                <a:latin typeface="+mn-lt"/>
                <a:ea typeface="+mn-ea"/>
                <a:cs typeface="+mn-cs"/>
              </a:rPr>
              <a:t>king’s address is that of a contract with an expensive </a:t>
            </a:r>
            <a:r>
              <a:rPr lang="en-GB" sz="1200" b="1" kern="1200" err="1" smtClean="0">
                <a:solidFill>
                  <a:schemeClr val="tx1"/>
                </a:solidFill>
                <a:effectLst/>
                <a:latin typeface="+mn-lt"/>
                <a:ea typeface="+mn-ea"/>
                <a:cs typeface="+mn-cs"/>
              </a:rPr>
              <a:t>fallback</a:t>
            </a:r>
            <a:r>
              <a:rPr lang="en-GB" sz="1200" b="1" kern="1200" smtClean="0">
                <a:solidFill>
                  <a:schemeClr val="tx1"/>
                </a:solidFill>
                <a:effectLst/>
                <a:latin typeface="+mn-lt"/>
                <a:ea typeface="+mn-ea"/>
                <a:cs typeface="+mn-cs"/>
              </a:rPr>
              <a:t> </a:t>
            </a:r>
            <a:endParaRPr lang="en-GB" b="1" smtClean="0"/>
          </a:p>
          <a:p>
            <a:pPr marL="0" lvl="0" indent="0">
              <a:buNone/>
            </a:pPr>
            <a:endParaRPr lang="en-GB" baseline="0" smtClean="0"/>
          </a:p>
          <a:p>
            <a:pPr marL="0" lvl="0" indent="0">
              <a:buNone/>
            </a:pPr>
            <a:endParaRPr lang="en-GB" baseline="0" smtClean="0"/>
          </a:p>
          <a:p>
            <a:pPr marL="0" lvl="0" indent="0">
              <a:buNone/>
            </a:pPr>
            <a:r>
              <a:rPr lang="en-GB" baseline="0" smtClean="0"/>
              <a:t>Line 17: </a:t>
            </a:r>
          </a:p>
          <a:p>
            <a:pPr marL="0" lvl="0" indent="0">
              <a:buNone/>
            </a:pPr>
            <a:r>
              <a:rPr lang="en-GB" baseline="0" smtClean="0"/>
              <a:t>Se la </a:t>
            </a:r>
            <a:r>
              <a:rPr lang="en-GB" baseline="0" err="1" smtClean="0"/>
              <a:t>chiamata</a:t>
            </a:r>
            <a:r>
              <a:rPr lang="en-GB" baseline="0" smtClean="0"/>
              <a:t> </a:t>
            </a:r>
            <a:r>
              <a:rPr lang="en-GB" baseline="0" err="1" smtClean="0"/>
              <a:t>king.send</a:t>
            </a:r>
            <a:r>
              <a:rPr lang="en-GB" baseline="0" smtClean="0"/>
              <a:t> porta con se TROPPO POCO gas e </a:t>
            </a:r>
            <a:r>
              <a:rPr lang="en-GB" baseline="0" err="1" smtClean="0"/>
              <a:t>il</a:t>
            </a:r>
            <a:r>
              <a:rPr lang="en-GB" baseline="0" smtClean="0"/>
              <a:t> </a:t>
            </a:r>
            <a:r>
              <a:rPr lang="en-GB" baseline="0" err="1" smtClean="0"/>
              <a:t>ricevente</a:t>
            </a:r>
            <a:r>
              <a:rPr lang="en-GB" baseline="0" smtClean="0"/>
              <a:t> ha un </a:t>
            </a:r>
            <a:r>
              <a:rPr lang="en-GB" baseline="0" err="1" smtClean="0"/>
              <a:t>fallback</a:t>
            </a:r>
            <a:r>
              <a:rPr lang="en-GB" baseline="0" smtClean="0"/>
              <a:t> </a:t>
            </a:r>
            <a:r>
              <a:rPr lang="en-GB" baseline="0" err="1" smtClean="0"/>
              <a:t>costoso</a:t>
            </a:r>
            <a:r>
              <a:rPr lang="en-GB" baseline="0" smtClean="0"/>
              <a:t> (</a:t>
            </a:r>
            <a:r>
              <a:rPr lang="en-GB" baseline="0" err="1" smtClean="0"/>
              <a:t>quindi</a:t>
            </a:r>
            <a:r>
              <a:rPr lang="en-GB" baseline="0" smtClean="0"/>
              <a:t> </a:t>
            </a:r>
            <a:r>
              <a:rPr lang="en-GB" baseline="0" err="1" smtClean="0"/>
              <a:t>il</a:t>
            </a:r>
            <a:r>
              <a:rPr lang="en-GB" baseline="0" smtClean="0"/>
              <a:t> gas non </a:t>
            </a:r>
            <a:r>
              <a:rPr lang="en-GB" baseline="0" err="1" smtClean="0"/>
              <a:t>è</a:t>
            </a:r>
            <a:r>
              <a:rPr lang="en-GB" baseline="0" smtClean="0"/>
              <a:t> </a:t>
            </a:r>
            <a:r>
              <a:rPr lang="en-GB" baseline="0" err="1" smtClean="0"/>
              <a:t>sufficiente</a:t>
            </a:r>
            <a:r>
              <a:rPr lang="en-GB" baseline="0" smtClean="0"/>
              <a:t> per far partier la </a:t>
            </a:r>
            <a:r>
              <a:rPr lang="en-GB" baseline="0" err="1" smtClean="0"/>
              <a:t>transazione</a:t>
            </a:r>
            <a:r>
              <a:rPr lang="en-GB" baseline="0" smtClean="0"/>
              <a:t>) la </a:t>
            </a:r>
            <a:r>
              <a:rPr lang="en-GB" baseline="0" err="1" smtClean="0"/>
              <a:t>compensazione</a:t>
            </a:r>
            <a:r>
              <a:rPr lang="en-GB" baseline="0" smtClean="0"/>
              <a:t> </a:t>
            </a:r>
            <a:r>
              <a:rPr lang="en-GB" baseline="0" err="1" smtClean="0"/>
              <a:t>rimane</a:t>
            </a:r>
            <a:r>
              <a:rPr lang="en-GB" baseline="0" smtClean="0"/>
              <a:t> al </a:t>
            </a:r>
            <a:r>
              <a:rPr lang="en-GB" baseline="0" err="1" smtClean="0"/>
              <a:t>contratto</a:t>
            </a:r>
            <a:r>
              <a:rPr lang="en-GB" baseline="0" smtClean="0"/>
              <a:t>.</a:t>
            </a:r>
          </a:p>
          <a:p>
            <a:pPr marL="0" lvl="0" indent="0">
              <a:buNone/>
            </a:pPr>
            <a:r>
              <a:rPr lang="en-GB" baseline="0" err="1" smtClean="0"/>
              <a:t>Questo</a:t>
            </a:r>
            <a:r>
              <a:rPr lang="en-GB" baseline="0" smtClean="0"/>
              <a:t> </a:t>
            </a:r>
            <a:r>
              <a:rPr lang="en-GB" baseline="0" err="1" smtClean="0"/>
              <a:t>principlamente</a:t>
            </a:r>
            <a:r>
              <a:rPr lang="en-GB" baseline="0" smtClean="0"/>
              <a:t> </a:t>
            </a:r>
            <a:r>
              <a:rPr lang="en-GB" baseline="0" err="1" smtClean="0"/>
              <a:t>dovuto</a:t>
            </a:r>
            <a:r>
              <a:rPr lang="en-GB" baseline="0" smtClean="0"/>
              <a:t> dal </a:t>
            </a:r>
            <a:r>
              <a:rPr lang="en-GB" baseline="0" err="1" smtClean="0"/>
              <a:t>fatto</a:t>
            </a:r>
            <a:r>
              <a:rPr lang="en-GB" baseline="0" smtClean="0"/>
              <a:t> </a:t>
            </a:r>
            <a:r>
              <a:rPr lang="en-GB" baseline="0" err="1" smtClean="0"/>
              <a:t>che</a:t>
            </a:r>
            <a:r>
              <a:rPr lang="en-GB" baseline="0" smtClean="0"/>
              <a:t> non viene </a:t>
            </a:r>
            <a:r>
              <a:rPr lang="en-GB" baseline="0" err="1" smtClean="0"/>
              <a:t>controllato</a:t>
            </a:r>
            <a:r>
              <a:rPr lang="en-GB" baseline="0" smtClean="0"/>
              <a:t> </a:t>
            </a:r>
            <a:r>
              <a:rPr lang="en-GB" baseline="0" err="1" smtClean="0"/>
              <a:t>il</a:t>
            </a:r>
            <a:r>
              <a:rPr lang="en-GB" baseline="0" smtClean="0"/>
              <a:t> RETURN di </a:t>
            </a:r>
            <a:r>
              <a:rPr lang="en-GB" baseline="0" err="1" smtClean="0"/>
              <a:t>king.send</a:t>
            </a:r>
            <a:r>
              <a:rPr lang="en-GB" baseline="0" smtClean="0"/>
              <a:t>(compensation). </a:t>
            </a:r>
          </a:p>
          <a:p>
            <a:pPr marL="0" lvl="0" indent="0">
              <a:buNone/>
            </a:pPr>
            <a:endParaRPr lang="en-GB" baseline="0" smtClean="0"/>
          </a:p>
          <a:p>
            <a:pPr marL="0" lvl="0" indent="0">
              <a:buNone/>
            </a:pPr>
            <a:r>
              <a:rPr lang="en-GB" baseline="0" smtClean="0"/>
              <a:t>----------------------------</a:t>
            </a:r>
          </a:p>
          <a:p>
            <a:pPr marL="0" lvl="0" indent="0">
              <a:buNone/>
            </a:pPr>
            <a:r>
              <a:rPr lang="en-GB" baseline="0" smtClean="0"/>
              <a:t>SECOND ATTACK</a:t>
            </a:r>
            <a:endParaRPr lang="en-GB" baseline="0" smtClean="0"/>
          </a:p>
          <a:p>
            <a:pPr marL="0" lvl="0" indent="0">
              <a:buNone/>
            </a:pPr>
            <a:endParaRPr lang="en-GB" baseline="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Consider an attacker Mallory, whose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just throws an exception. The hacker calls </a:t>
            </a:r>
            <a:r>
              <a:rPr lang="en-GB" sz="1200" kern="1200" err="1" smtClean="0">
                <a:solidFill>
                  <a:schemeClr val="tx1"/>
                </a:solidFill>
                <a:effectLst/>
                <a:latin typeface="+mn-lt"/>
                <a:ea typeface="+mn-ea"/>
                <a:cs typeface="+mn-cs"/>
              </a:rPr>
              <a:t>unseatKing</a:t>
            </a:r>
            <a:r>
              <a:rPr lang="en-GB" sz="1200" kern="120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At this point, nobody else can get her crown, since every time </a:t>
            </a:r>
            <a:r>
              <a:rPr lang="en-GB" sz="1200" kern="1200" err="1" smtClean="0">
                <a:solidFill>
                  <a:schemeClr val="tx1"/>
                </a:solidFill>
                <a:effectLst/>
                <a:latin typeface="+mn-lt"/>
                <a:ea typeface="+mn-ea"/>
                <a:cs typeface="+mn-cs"/>
              </a:rPr>
              <a:t>KotET</a:t>
            </a:r>
            <a:r>
              <a:rPr lang="en-GB" sz="1200" kern="1200" smtClean="0">
                <a:solidFill>
                  <a:schemeClr val="tx1"/>
                </a:solidFill>
                <a:effectLst/>
                <a:latin typeface="+mn-lt"/>
                <a:ea typeface="+mn-ea"/>
                <a:cs typeface="+mn-cs"/>
              </a:rPr>
              <a:t> tries to send the compensation to Mallory, her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throws an exception, preventing the coronation to succeed. </a:t>
            </a:r>
            <a:endParaRPr lang="en-GB" smtClean="0"/>
          </a:p>
          <a:p>
            <a:pPr marL="0" lvl="0" indent="0">
              <a:buNone/>
            </a:pPr>
            <a:endParaRPr lang="en-GB" baseline="0" smtClean="0"/>
          </a:p>
          <a:p>
            <a:pPr marL="0" lvl="0" indent="0">
              <a:buNone/>
            </a:pPr>
            <a:r>
              <a:rPr lang="en-GB" baseline="0" err="1" smtClean="0"/>
              <a:t>Chiami</a:t>
            </a:r>
            <a:r>
              <a:rPr lang="en-GB" baseline="0" smtClean="0"/>
              <a:t> </a:t>
            </a:r>
            <a:r>
              <a:rPr lang="en-GB" baseline="0" err="1" smtClean="0"/>
              <a:t>unseatKing</a:t>
            </a:r>
            <a:r>
              <a:rPr lang="en-GB" baseline="0" smtClean="0"/>
              <a:t> e </a:t>
            </a:r>
            <a:r>
              <a:rPr lang="en-GB" baseline="0" err="1" smtClean="0"/>
              <a:t>diventi</a:t>
            </a:r>
            <a:r>
              <a:rPr lang="en-GB" baseline="0" smtClean="0"/>
              <a:t> KING</a:t>
            </a:r>
          </a:p>
          <a:p>
            <a:pPr marL="0" lvl="0" indent="0">
              <a:buNone/>
            </a:pPr>
            <a:r>
              <a:rPr lang="en-GB" baseline="0" err="1" smtClean="0"/>
              <a:t>Qualcun’altro</a:t>
            </a:r>
            <a:r>
              <a:rPr lang="en-GB" baseline="0" smtClean="0"/>
              <a:t> </a:t>
            </a:r>
            <a:r>
              <a:rPr lang="en-GB" baseline="0" err="1" smtClean="0"/>
              <a:t>vuole</a:t>
            </a:r>
            <a:r>
              <a:rPr lang="en-GB" baseline="0" smtClean="0"/>
              <a:t> </a:t>
            </a:r>
            <a:r>
              <a:rPr lang="en-GB" baseline="0" err="1" smtClean="0"/>
              <a:t>diventare</a:t>
            </a:r>
            <a:r>
              <a:rPr lang="en-GB" baseline="0" smtClean="0"/>
              <a:t> king -&gt; </a:t>
            </a:r>
            <a:r>
              <a:rPr lang="en-GB" baseline="0" err="1" smtClean="0"/>
              <a:t>quindi</a:t>
            </a:r>
            <a:r>
              <a:rPr lang="en-GB" baseline="0" smtClean="0"/>
              <a:t> viene </a:t>
            </a:r>
            <a:r>
              <a:rPr lang="en-GB" baseline="0" err="1" smtClean="0"/>
              <a:t>provata</a:t>
            </a:r>
            <a:r>
              <a:rPr lang="en-GB" baseline="0" smtClean="0"/>
              <a:t> di </a:t>
            </a:r>
            <a:r>
              <a:rPr lang="en-GB" baseline="0" err="1" smtClean="0"/>
              <a:t>mandare</a:t>
            </a:r>
            <a:r>
              <a:rPr lang="en-GB" baseline="0" smtClean="0"/>
              <a:t> la compensation a Mallory -&gt; </a:t>
            </a:r>
            <a:r>
              <a:rPr lang="en-GB" baseline="0" err="1" smtClean="0"/>
              <a:t>entra</a:t>
            </a:r>
            <a:r>
              <a:rPr lang="en-GB" baseline="0" smtClean="0"/>
              <a:t> in </a:t>
            </a:r>
            <a:r>
              <a:rPr lang="en-GB" baseline="0" err="1" smtClean="0"/>
              <a:t>gioco</a:t>
            </a:r>
            <a:r>
              <a:rPr lang="en-GB" baseline="0" smtClean="0"/>
              <a:t> </a:t>
            </a:r>
            <a:r>
              <a:rPr lang="en-GB" baseline="0" err="1" smtClean="0"/>
              <a:t>il</a:t>
            </a:r>
            <a:r>
              <a:rPr lang="en-GB" baseline="0" smtClean="0"/>
              <a:t> </a:t>
            </a:r>
            <a:r>
              <a:rPr lang="en-GB" baseline="0" err="1" smtClean="0"/>
              <a:t>Fallback</a:t>
            </a:r>
            <a:r>
              <a:rPr lang="en-GB" baseline="0" smtClean="0"/>
              <a:t> </a:t>
            </a:r>
            <a:r>
              <a:rPr lang="en-GB" baseline="0" err="1" smtClean="0"/>
              <a:t>che</a:t>
            </a:r>
            <a:r>
              <a:rPr lang="en-GB" baseline="0" smtClean="0"/>
              <a:t> viene </a:t>
            </a:r>
            <a:r>
              <a:rPr lang="en-GB" baseline="0" err="1" smtClean="0"/>
              <a:t>chiamato</a:t>
            </a:r>
            <a:r>
              <a:rPr lang="en-GB" baseline="0" smtClean="0"/>
              <a:t> e -&gt; throw -&gt; </a:t>
            </a:r>
            <a:r>
              <a:rPr lang="en-GB" baseline="0" err="1" smtClean="0"/>
              <a:t>nessuno</a:t>
            </a:r>
            <a:r>
              <a:rPr lang="en-GB" baseline="0" smtClean="0"/>
              <a:t> </a:t>
            </a:r>
            <a:r>
              <a:rPr lang="en-GB" baseline="0" err="1" smtClean="0"/>
              <a:t>sarà</a:t>
            </a:r>
            <a:r>
              <a:rPr lang="en-GB" baseline="0" smtClean="0"/>
              <a:t> </a:t>
            </a:r>
            <a:r>
              <a:rPr lang="en-GB" baseline="0" err="1" smtClean="0"/>
              <a:t>mai</a:t>
            </a:r>
            <a:r>
              <a:rPr lang="en-GB" baseline="0" smtClean="0"/>
              <a:t> </a:t>
            </a:r>
            <a:r>
              <a:rPr lang="en-GB" baseline="0" err="1" smtClean="0"/>
              <a:t>coronato</a:t>
            </a:r>
            <a:endParaRPr lang="en-GB" baseline="0" smtClean="0"/>
          </a:p>
          <a:p>
            <a:pPr marL="0" lvl="0" indent="0">
              <a:buNone/>
            </a:pPr>
            <a:endParaRPr lang="en-GB" baseline="0" smtClean="0"/>
          </a:p>
          <a:p>
            <a:pPr marL="228600" indent="-228600">
              <a:buAutoNum type="arabicPeriod"/>
            </a:pPr>
            <a:endParaRPr lang="en-GB" baseline="0"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www.kingoftheether.com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contract-safety-checklist.html</a:t>
            </a: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r>
              <a:rPr lang="it-IT" sz="1200" kern="1200" smtClean="0">
                <a:solidFill>
                  <a:schemeClr val="tx1"/>
                </a:solidFill>
                <a:latin typeface="+mn-lt"/>
                <a:ea typeface="+mn-ea"/>
                <a:cs typeface="+mn-cs"/>
              </a:rPr>
              <a:t>An </a:t>
            </a:r>
            <a:r>
              <a:rPr lang="it-IT" sz="1200" u="sng" kern="1200" smtClean="0">
                <a:solidFill>
                  <a:schemeClr val="tx1"/>
                </a:solidFill>
                <a:latin typeface="+mn-lt"/>
                <a:ea typeface="+mn-ea"/>
                <a:cs typeface="+mn-cs"/>
                <a:hlinkClick r:id="rId3"/>
              </a:rPr>
              <a:t>earlier version of King of the Ether suffered from </a:t>
            </a:r>
            <a:r>
              <a:rPr lang="it-IT" sz="1200" u="sng" kern="1200" smtClean="0">
                <a:solidFill>
                  <a:schemeClr val="tx1"/>
                </a:solidFill>
                <a:latin typeface="+mn-lt"/>
                <a:ea typeface="+mn-ea"/>
                <a:cs typeface="+mn-cs"/>
                <a:hlinkClick r:id="rId4"/>
              </a:rPr>
              <a:t>failure to send compensation payments to wallet contracts created by older versions of the Mist Ethereum Wallet.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smtClean="0">
                <a:solidFill>
                  <a:schemeClr val="tx1"/>
                </a:solidFill>
                <a:latin typeface="+mn-lt"/>
                <a:ea typeface="+mn-ea"/>
                <a:cs typeface="+mn-cs"/>
              </a:rPr>
              <a:t>POSSIBLE SOLUTIONS TO CHECK THE</a:t>
            </a:r>
            <a:r>
              <a:rPr lang="it-IT" sz="1200" kern="1200" baseline="0" smtClean="0">
                <a:solidFill>
                  <a:schemeClr val="tx1"/>
                </a:solidFill>
                <a:latin typeface="+mn-lt"/>
                <a:ea typeface="+mn-ea"/>
                <a:cs typeface="+mn-cs"/>
              </a:rPr>
              <a:t> KING.SEND</a:t>
            </a:r>
          </a:p>
          <a:p>
            <a:endParaRPr lang="it-IT" sz="1200" kern="120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err="1" smtClean="0">
                <a:solidFill>
                  <a:schemeClr val="tx1"/>
                </a:solidFill>
                <a:latin typeface="+mn-lt"/>
                <a:ea typeface="+mn-ea"/>
                <a:cs typeface="+mn-cs"/>
              </a:rPr>
              <a:t>Including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reasonable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with </a:t>
            </a:r>
            <a:r>
              <a:rPr lang="it-IT" sz="1200" kern="1200" err="1" smtClean="0">
                <a:solidFill>
                  <a:schemeClr val="tx1"/>
                </a:solidFill>
                <a:latin typeface="+mn-lt"/>
                <a:ea typeface="+mn-ea"/>
                <a:cs typeface="+mn-cs"/>
              </a:rPr>
              <a:t>each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sent</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still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and ring-fence the funds for the </a:t>
            </a:r>
            <a:r>
              <a:rPr lang="it-IT" sz="1200" kern="1200" err="1" smtClean="0">
                <a:solidFill>
                  <a:schemeClr val="tx1"/>
                </a:solidFill>
                <a:latin typeface="+mn-lt"/>
                <a:ea typeface="+mn-ea"/>
                <a:cs typeface="+mn-cs"/>
              </a:rPr>
              <a:t>recipient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withdraw</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several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scenario - </a:t>
            </a:r>
            <a:r>
              <a:rPr lang="it-IT" sz="1200" kern="1200" err="1" smtClean="0">
                <a:solidFill>
                  <a:schemeClr val="tx1"/>
                </a:solidFill>
                <a:latin typeface="+mn-lt"/>
                <a:ea typeface="+mn-ea"/>
                <a:cs typeface="+mn-cs"/>
              </a:rPr>
              <a:t>see</a:t>
            </a:r>
            <a:r>
              <a:rPr lang="it-IT" sz="1200" kern="1200" smtClean="0">
                <a:solidFill>
                  <a:schemeClr val="tx1"/>
                </a:solidFill>
                <a:latin typeface="+mn-lt"/>
                <a:ea typeface="+mn-ea"/>
                <a:cs typeface="+mn-cs"/>
              </a:rPr>
              <a:t> e.g.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failure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to a </a:t>
            </a:r>
            <a:r>
              <a:rPr lang="it-IT" sz="1200" kern="1200" err="1" smtClean="0">
                <a:solidFill>
                  <a:schemeClr val="tx1"/>
                </a:solidFill>
                <a:latin typeface="+mn-lt"/>
                <a:ea typeface="+mn-ea"/>
                <a:cs typeface="+mn-cs"/>
              </a:rPr>
              <a:t>very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expensive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wallet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Successfully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resend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in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5"/>
              </a:rPr>
              <a:t>on-chain test report.</a:t>
            </a:r>
            <a:endParaRPr lang="it-IT" sz="1200" u="sng" kern="120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All</a:t>
            </a:r>
            <a:r>
              <a:rPr lang="it-IT" sz="1200" kern="1200" smtClean="0">
                <a:solidFill>
                  <a:schemeClr val="tx1"/>
                </a:solidFill>
                <a:latin typeface="+mn-lt"/>
                <a:ea typeface="+mn-ea"/>
                <a:cs typeface="+mn-cs"/>
              </a:rPr>
              <a:t> code and data on the </a:t>
            </a:r>
            <a:r>
              <a:rPr lang="it-IT" sz="1200" kern="1200" err="1" smtClean="0">
                <a:solidFill>
                  <a:schemeClr val="tx1"/>
                </a:solidFill>
                <a:latin typeface="+mn-lt"/>
                <a:ea typeface="+mn-ea"/>
                <a:cs typeface="+mn-cs"/>
              </a:rPr>
              <a:t>blockchain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visible</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anyone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even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marked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"public" in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attempt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keeping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keys</a:t>
            </a:r>
            <a:r>
              <a:rPr lang="it-IT" sz="1200" kern="1200" smtClean="0">
                <a:solidFill>
                  <a:schemeClr val="tx1"/>
                </a:solidFill>
                <a:latin typeface="+mn-lt"/>
                <a:ea typeface="+mn-ea"/>
                <a:cs typeface="+mn-cs"/>
              </a:rPr>
              <a:t> or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secret are in for a </a:t>
            </a:r>
            <a:r>
              <a:rPr lang="it-IT" sz="1200" kern="1200" err="1" smtClean="0">
                <a:solidFill>
                  <a:schemeClr val="tx1"/>
                </a:solidFill>
                <a:latin typeface="+mn-lt"/>
                <a:ea typeface="+mn-ea"/>
                <a:cs typeface="+mn-cs"/>
              </a:rPr>
              <a:t>surpsise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Ensuring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do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secret information.</a:t>
            </a:r>
            <a:endParaRPr lang="it-IT" sz="1200" u="sng" kern="1200" baseline="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It's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quite</a:t>
            </a:r>
            <a:r>
              <a:rPr lang="it-IT" sz="1200" kern="1200" smtClean="0">
                <a:solidFill>
                  <a:schemeClr val="tx1"/>
                </a:solidFill>
                <a:latin typeface="+mn-lt"/>
                <a:ea typeface="+mn-ea"/>
                <a:cs typeface="+mn-cs"/>
              </a:rPr>
              <a:t> hard to </a:t>
            </a:r>
            <a:r>
              <a:rPr lang="it-IT" sz="1200" kern="1200" err="1" smtClean="0">
                <a:solidFill>
                  <a:schemeClr val="tx1"/>
                </a:solidFill>
                <a:latin typeface="+mn-lt"/>
                <a:ea typeface="+mn-ea"/>
                <a:cs typeface="+mn-cs"/>
              </a:rPr>
              <a:t>calculate</a:t>
            </a:r>
            <a:r>
              <a:rPr lang="it-IT" sz="1200" kern="1200" smtClean="0">
                <a:solidFill>
                  <a:schemeClr val="tx1"/>
                </a:solidFill>
                <a:latin typeface="+mn-lt"/>
                <a:ea typeface="+mn-ea"/>
                <a:cs typeface="+mn-cs"/>
              </a:rPr>
              <a:t> the maximum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a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can use - </a:t>
            </a:r>
            <a:r>
              <a:rPr lang="it-IT" sz="1200" kern="1200" err="1" smtClean="0">
                <a:solidFill>
                  <a:schemeClr val="tx1"/>
                </a:solidFill>
                <a:latin typeface="+mn-lt"/>
                <a:ea typeface="+mn-ea"/>
                <a:cs typeface="+mn-cs"/>
              </a:rPr>
              <a:t>famously</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6"/>
              </a:rPr>
              <a:t>Governmental got stuck due to this. To make matters worse, the maximum gas limit on the network can vary over time based on transaction fees.</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Being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careful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loop</a:t>
            </a:r>
            <a:r>
              <a:rPr lang="it-IT" sz="1200" kern="1200" smtClean="0">
                <a:solidFill>
                  <a:schemeClr val="tx1"/>
                </a:solidFill>
                <a:latin typeface="+mn-lt"/>
                <a:ea typeface="+mn-ea"/>
                <a:cs typeface="+mn-cs"/>
              </a:rPr>
              <a:t> over (or delete) arrays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can </a:t>
            </a:r>
            <a:r>
              <a:rPr lang="it-IT" sz="1200" kern="1200" err="1" smtClean="0">
                <a:solidFill>
                  <a:schemeClr val="tx1"/>
                </a:solidFill>
                <a:latin typeface="+mn-lt"/>
                <a:ea typeface="+mn-ea"/>
                <a:cs typeface="+mn-cs"/>
              </a:rPr>
              <a:t>grow</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result</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a:t>
            </a:r>
            <a:r>
              <a:rPr lang="it-IT" sz="1200" kern="1200" smtClean="0">
                <a:solidFill>
                  <a:schemeClr val="tx1"/>
                </a:solidFill>
                <a:latin typeface="+mn-lt"/>
                <a:ea typeface="+mn-ea"/>
                <a:cs typeface="+mn-cs"/>
              </a:rPr>
              <a:t> input.</a:t>
            </a:r>
          </a:p>
          <a:p>
            <a:r>
              <a:rPr lang="it-IT" sz="1200" kern="1200" err="1" smtClean="0">
                <a:solidFill>
                  <a:schemeClr val="tx1"/>
                </a:solidFill>
                <a:latin typeface="+mn-lt"/>
                <a:ea typeface="+mn-ea"/>
                <a:cs typeface="+mn-cs"/>
              </a:rPr>
              <a:t>Limiting</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length</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user-supplied</a:t>
            </a:r>
            <a:r>
              <a:rPr lang="it-IT" sz="1200" kern="1200" smtClean="0">
                <a:solidFill>
                  <a:schemeClr val="tx1"/>
                </a:solidFill>
                <a:latin typeface="+mn-lt"/>
                <a:ea typeface="+mn-ea"/>
                <a:cs typeface="+mn-cs"/>
              </a:rPr>
              <a:t> data </a:t>
            </a:r>
            <a:r>
              <a:rPr lang="it-IT" sz="1200" kern="1200" err="1" smtClean="0">
                <a:solidFill>
                  <a:schemeClr val="tx1"/>
                </a:solidFill>
                <a:latin typeface="+mn-lt"/>
                <a:ea typeface="+mn-ea"/>
                <a:cs typeface="+mn-cs"/>
              </a:rPr>
              <a:t>such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monarch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names</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automated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gas </a:t>
            </a:r>
            <a:r>
              <a:rPr lang="it-IT" sz="1200" kern="1200" err="1" smtClean="0">
                <a:solidFill>
                  <a:schemeClr val="tx1"/>
                </a:solidFill>
                <a:latin typeface="+mn-lt"/>
                <a:ea typeface="+mn-ea"/>
                <a:cs typeface="+mn-cs"/>
              </a:rPr>
              <a:t>usage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Performing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fuzz</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testing</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generating</a:t>
            </a:r>
            <a:r>
              <a:rPr lang="it-IT" sz="1200" kern="1200" smtClean="0">
                <a:solidFill>
                  <a:schemeClr val="tx1"/>
                </a:solidFill>
                <a:latin typeface="+mn-lt"/>
                <a:ea typeface="+mn-ea"/>
                <a:cs typeface="+mn-cs"/>
              </a:rPr>
              <a:t> random </a:t>
            </a:r>
            <a:r>
              <a:rPr lang="it-IT" sz="1200" kern="1200" err="1" smtClean="0">
                <a:solidFill>
                  <a:schemeClr val="tx1"/>
                </a:solidFill>
                <a:latin typeface="+mn-lt"/>
                <a:ea typeface="+mn-ea"/>
                <a:cs typeface="+mn-cs"/>
              </a:rPr>
              <a:t>method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calls</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applying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them</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both</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 </a:t>
            </a:r>
            <a:r>
              <a:rPr lang="it-IT" sz="1200" kern="1200" err="1" smtClean="0">
                <a:solidFill>
                  <a:schemeClr val="tx1"/>
                </a:solidFill>
                <a:latin typeface="+mn-lt"/>
                <a:ea typeface="+mn-ea"/>
                <a:cs typeface="+mn-cs"/>
              </a:rPr>
              <a:t>Javascript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simulation</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intended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looking</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differences</a:t>
            </a:r>
            <a:r>
              <a:rPr lang="it-IT" sz="1200" kern="1200" smtClean="0">
                <a:solidFill>
                  <a:schemeClr val="tx1"/>
                </a:solidFill>
                <a:latin typeface="+mn-lt"/>
                <a:ea typeface="+mn-ea"/>
                <a:cs typeface="+mn-cs"/>
              </a:rPr>
              <a:t>.</a:t>
            </a:r>
          </a:p>
          <a:p>
            <a:endParaRPr lang="it-IT" sz="1200" kern="1200" smtClean="0">
              <a:solidFill>
                <a:schemeClr val="tx1"/>
              </a:solidFill>
              <a:latin typeface="+mn-lt"/>
              <a:ea typeface="+mn-ea"/>
              <a:cs typeface="+mn-cs"/>
            </a:endParaRPr>
          </a:p>
          <a:p>
            <a:r>
              <a:rPr lang="it-IT" sz="1200" kern="1200" smtClean="0">
                <a:solidFill>
                  <a:schemeClr val="tx1"/>
                </a:solidFill>
                <a:latin typeface="+mn-lt"/>
                <a:ea typeface="+mn-ea"/>
                <a:cs typeface="+mn-cs"/>
              </a:rPr>
              <a:t>Note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inadvertently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deployed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first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versions</a:t>
            </a:r>
            <a:r>
              <a:rPr lang="it-IT" sz="1200" kern="1200" smtClean="0">
                <a:solidFill>
                  <a:schemeClr val="tx1"/>
                </a:solidFill>
                <a:latin typeface="+mn-lt"/>
                <a:ea typeface="+mn-ea"/>
                <a:cs typeface="+mn-cs"/>
              </a:rPr>
              <a:t> to production </a:t>
            </a:r>
            <a:r>
              <a:rPr lang="it-IT" sz="1200" kern="1200" err="1" smtClean="0">
                <a:solidFill>
                  <a:schemeClr val="tx1"/>
                </a:solidFill>
                <a:latin typeface="+mn-lt"/>
                <a:ea typeface="+mn-ea"/>
                <a:cs typeface="+mn-cs"/>
              </a:rPr>
              <a:t>using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different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a:t>
            </a:r>
            <a:r>
              <a:rPr lang="it-IT" sz="1200" kern="1200" smtClean="0">
                <a:solidFill>
                  <a:schemeClr val="tx1"/>
                </a:solidFill>
                <a:latin typeface="+mn-lt"/>
                <a:ea typeface="+mn-ea"/>
                <a:cs typeface="+mn-cs"/>
              </a:rPr>
              <a:t> of the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compiler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tested</a:t>
            </a:r>
            <a:r>
              <a:rPr lang="it-IT" sz="1200" kern="1200" smtClean="0">
                <a:solidFill>
                  <a:schemeClr val="tx1"/>
                </a:solidFill>
                <a:latin typeface="+mn-lt"/>
                <a:ea typeface="+mn-ea"/>
                <a:cs typeface="+mn-cs"/>
              </a:rPr>
              <a:t> with -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caused</a:t>
            </a:r>
            <a:r>
              <a:rPr lang="it-IT" sz="1200" kern="1200" smtClean="0">
                <a:solidFill>
                  <a:schemeClr val="tx1"/>
                </a:solidFill>
                <a:latin typeface="+mn-lt"/>
                <a:ea typeface="+mn-ea"/>
                <a:cs typeface="+mn-cs"/>
              </a:rPr>
              <a:t> gas </a:t>
            </a:r>
            <a:r>
              <a:rPr lang="it-IT" sz="1200" kern="1200" err="1" smtClean="0">
                <a:solidFill>
                  <a:schemeClr val="tx1"/>
                </a:solidFill>
                <a:latin typeface="+mn-lt"/>
                <a:ea typeface="+mn-ea"/>
                <a:cs typeface="+mn-cs"/>
              </a:rPr>
              <a:t>costs</a:t>
            </a:r>
            <a:r>
              <a:rPr lang="it-IT" sz="1200" kern="1200" smtClean="0">
                <a:solidFill>
                  <a:schemeClr val="tx1"/>
                </a:solidFill>
                <a:latin typeface="+mn-lt"/>
                <a:ea typeface="+mn-ea"/>
                <a:cs typeface="+mn-cs"/>
              </a:rPr>
              <a:t> on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to be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higher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expected</a:t>
            </a:r>
            <a:r>
              <a:rPr lang="it-IT" sz="1200" kern="1200" smtClean="0">
                <a:solidFill>
                  <a:schemeClr val="tx1"/>
                </a:solidFill>
                <a:latin typeface="+mn-lt"/>
                <a:ea typeface="+mn-ea"/>
                <a:cs typeface="+mn-cs"/>
              </a:rPr>
              <a:t>.</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Consider</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which</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implements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simple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odds</a:t>
            </a:r>
            <a:r>
              <a:rPr lang="it-IT" sz="1200" kern="1200" smtClean="0">
                <a:solidFill>
                  <a:schemeClr val="tx1"/>
                </a:solidFill>
                <a:effectLst/>
                <a:latin typeface="+mn-lt"/>
                <a:ea typeface="+mn-ea"/>
                <a:cs typeface="+mn-cs"/>
              </a:rPr>
              <a:t> and </a:t>
            </a:r>
            <a:r>
              <a:rPr lang="it-IT" sz="1200" kern="1200" err="1" smtClean="0">
                <a:solidFill>
                  <a:schemeClr val="tx1"/>
                </a:solidFill>
                <a:effectLst/>
                <a:latin typeface="+mn-lt"/>
                <a:ea typeface="+mn-ea"/>
                <a:cs typeface="+mn-cs"/>
              </a:rPr>
              <a:t>evens</a:t>
            </a:r>
            <a:r>
              <a:rPr lang="it-IT" sz="1200" kern="1200" smtClean="0">
                <a:solidFill>
                  <a:schemeClr val="tx1"/>
                </a:solidFill>
                <a:effectLst/>
                <a:latin typeface="+mn-lt"/>
                <a:ea typeface="+mn-ea"/>
                <a:cs typeface="+mn-cs"/>
              </a:rPr>
              <a:t>” game </a:t>
            </a:r>
            <a:r>
              <a:rPr lang="it-IT" sz="1200" kern="1200" err="1" smtClean="0">
                <a:solidFill>
                  <a:schemeClr val="tx1"/>
                </a:solidFill>
                <a:effectLst/>
                <a:latin typeface="+mn-lt"/>
                <a:ea typeface="+mn-ea"/>
                <a:cs typeface="+mn-cs"/>
              </a:rPr>
              <a:t>between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two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players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Each</a:t>
            </a:r>
            <a:r>
              <a:rPr lang="it-IT" sz="1200" kern="1200" smtClean="0">
                <a:solidFill>
                  <a:schemeClr val="tx1"/>
                </a:solidFill>
                <a:effectLst/>
                <a:latin typeface="+mn-lt"/>
                <a:ea typeface="+mn-ea"/>
                <a:cs typeface="+mn-cs"/>
              </a:rPr>
              <a:t> player </a:t>
            </a:r>
            <a:r>
              <a:rPr lang="it-IT" sz="1200" kern="1200" err="1" smtClean="0">
                <a:solidFill>
                  <a:schemeClr val="tx1"/>
                </a:solidFill>
                <a:effectLst/>
                <a:latin typeface="+mn-lt"/>
                <a:ea typeface="+mn-ea"/>
                <a:cs typeface="+mn-cs"/>
              </a:rPr>
              <a:t>chooses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number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sum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even</a:t>
            </a:r>
            <a:r>
              <a:rPr lang="it-IT" sz="1200" kern="1200" smtClean="0">
                <a:solidFill>
                  <a:schemeClr val="tx1"/>
                </a:solidFill>
                <a:effectLst/>
                <a:latin typeface="+mn-lt"/>
                <a:ea typeface="+mn-ea"/>
                <a:cs typeface="+mn-cs"/>
              </a:rPr>
              <a:t>, the first player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otherwise</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second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smtClean="0"/>
              <a:t>The contract works as follows: </a:t>
            </a:r>
          </a:p>
          <a:p>
            <a:pPr marL="0" indent="0">
              <a:buNone/>
            </a:pPr>
            <a:endParaRPr lang="en-GB" baseline="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contract records the bets of two players in the field players</a:t>
            </a:r>
            <a:r>
              <a:rPr lang="en-GB" sz="1200" kern="1200" baseline="0" smtClean="0">
                <a:solidFill>
                  <a:schemeClr val="tx1"/>
                </a:solidFill>
                <a:effectLst/>
                <a:latin typeface="+mn-lt"/>
                <a:ea typeface="+mn-ea"/>
                <a:cs typeface="+mn-cs"/>
              </a:rPr>
              <a:t> (line2) </a:t>
            </a:r>
            <a:r>
              <a:rPr lang="en-GB" sz="1200" kern="120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To</a:t>
            </a:r>
            <a:r>
              <a:rPr lang="en-GB" sz="1200" kern="1200" baseline="0" smtClean="0">
                <a:solidFill>
                  <a:schemeClr val="tx1"/>
                </a:solidFill>
                <a:effectLst/>
                <a:latin typeface="+mn-lt"/>
                <a:ea typeface="+mn-ea"/>
                <a:cs typeface="+mn-cs"/>
              </a:rPr>
              <a:t> join the game each player has to play 2 ethers (line 8: function play). </a:t>
            </a:r>
            <a:r>
              <a:rPr lang="en-GB" sz="1200" kern="120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Once</a:t>
            </a:r>
            <a:r>
              <a:rPr lang="en-GB" sz="1200" kern="1200" baseline="0" smtClean="0">
                <a:solidFill>
                  <a:schemeClr val="tx1"/>
                </a:solidFill>
                <a:effectLst/>
                <a:latin typeface="+mn-lt"/>
                <a:ea typeface="+mn-ea"/>
                <a:cs typeface="+mn-cs"/>
              </a:rPr>
              <a:t> the second player join the game -&gt; the method </a:t>
            </a:r>
            <a:r>
              <a:rPr lang="en-GB" sz="1200" kern="1200" baseline="0" err="1" smtClean="0">
                <a:solidFill>
                  <a:schemeClr val="tx1"/>
                </a:solidFill>
                <a:effectLst/>
                <a:latin typeface="+mn-lt"/>
                <a:ea typeface="+mn-ea"/>
                <a:cs typeface="+mn-cs"/>
              </a:rPr>
              <a:t>andTheWinnerIs</a:t>
            </a:r>
            <a:r>
              <a:rPr lang="en-GB" sz="1200" kern="1200" baseline="0" smtClean="0">
                <a:solidFill>
                  <a:schemeClr val="tx1"/>
                </a:solidFill>
                <a:effectLst/>
                <a:latin typeface="+mn-lt"/>
                <a:ea typeface="+mn-ea"/>
                <a:cs typeface="+mn-cs"/>
              </a:rPr>
              <a:t>() (line 12) is called </a:t>
            </a:r>
            <a:r>
              <a:rPr lang="en-GB" sz="1200" kern="1200" smtClean="0">
                <a:solidFill>
                  <a:schemeClr val="tx1"/>
                </a:solidFill>
                <a:effectLst/>
                <a:latin typeface="+mn-lt"/>
                <a:ea typeface="+mn-ea"/>
                <a:cs typeface="+mn-cs"/>
              </a:rPr>
              <a:t>to send 1.8ether to the winner and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remaining 0.2ether are kept by the contract, and they can be collected by the owner via </a:t>
            </a:r>
            <a:r>
              <a:rPr lang="en-GB" sz="1200" kern="1200" err="1" smtClean="0">
                <a:solidFill>
                  <a:schemeClr val="tx1"/>
                </a:solidFill>
                <a:effectLst/>
                <a:latin typeface="+mn-lt"/>
                <a:ea typeface="+mn-ea"/>
                <a:cs typeface="+mn-cs"/>
              </a:rPr>
              <a:t>getProfit</a:t>
            </a:r>
            <a:r>
              <a:rPr lang="en-GB" sz="1200" kern="1200" smtClean="0">
                <a:solidFill>
                  <a:schemeClr val="tx1"/>
                </a:solidFill>
                <a:effectLst/>
                <a:latin typeface="+mn-lt"/>
                <a:ea typeface="+mn-ea"/>
                <a:cs typeface="+mn-cs"/>
              </a:rPr>
              <a:t>(). </a:t>
            </a: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z="1200" kern="1200" baseline="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a:t>
            </a:r>
            <a:r>
              <a:rPr lang="en-GB" baseline="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1. </a:t>
            </a:r>
            <a:r>
              <a:rPr lang="en-GB" sz="1200" kern="1200" smtClean="0">
                <a:solidFill>
                  <a:schemeClr val="tx1"/>
                </a:solidFill>
                <a:effectLst/>
                <a:latin typeface="+mn-lt"/>
                <a:ea typeface="+mn-ea"/>
                <a:cs typeface="+mn-cs"/>
              </a:rPr>
              <a:t>To do that, the adversary impersonates the second player, and waits that the first player makes his bet.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2. </a:t>
            </a:r>
            <a:r>
              <a:rPr lang="en-GB" sz="1200" kern="1200" smtClean="0">
                <a:solidFill>
                  <a:schemeClr val="tx1"/>
                </a:solidFill>
                <a:effectLst/>
                <a:latin typeface="+mn-lt"/>
                <a:ea typeface="+mn-ea"/>
                <a:cs typeface="+mn-cs"/>
              </a:rPr>
              <a:t>Now, although the field players is private, the adversary can infer the first player’s bet, by inspecting the </a:t>
            </a:r>
            <a:r>
              <a:rPr lang="en-GB" sz="1200" kern="1200" err="1" smtClean="0">
                <a:solidFill>
                  <a:schemeClr val="tx1"/>
                </a:solidFill>
                <a:effectLst/>
                <a:latin typeface="+mn-lt"/>
                <a:ea typeface="+mn-ea"/>
                <a:cs typeface="+mn-cs"/>
              </a:rPr>
              <a:t>blockchain</a:t>
            </a:r>
            <a:r>
              <a:rPr lang="en-GB" sz="1200" kern="1200" smtClean="0">
                <a:solidFill>
                  <a:schemeClr val="tx1"/>
                </a:solidFill>
                <a:effectLst/>
                <a:latin typeface="+mn-lt"/>
                <a:ea typeface="+mn-ea"/>
                <a:cs typeface="+mn-cs"/>
              </a:rPr>
              <a:t> transaction where he joined the game.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3. </a:t>
            </a:r>
            <a:r>
              <a:rPr lang="en-GB" sz="1200" kern="1200" smtClean="0">
                <a:solidFill>
                  <a:schemeClr val="tx1"/>
                </a:solidFill>
                <a:effectLst/>
                <a:latin typeface="+mn-lt"/>
                <a:ea typeface="+mn-ea"/>
                <a:cs typeface="+mn-cs"/>
              </a:rPr>
              <a:t>Then, the adversary can win the game by invoking play with a suitable bet19.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23956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At some </a:t>
            </a:r>
            <a:r>
              <a:rPr lang="it-IT" sz="1200" kern="1200" err="1" smtClean="0">
                <a:solidFill>
                  <a:schemeClr val="tx1"/>
                </a:solidFill>
                <a:effectLst/>
                <a:latin typeface="+mn-lt"/>
                <a:ea typeface="+mn-ea"/>
                <a:cs typeface="+mn-cs"/>
              </a:rPr>
              <a:t>point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during</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development</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name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changed</a:t>
            </a:r>
            <a:r>
              <a:rPr lang="it-IT" sz="1200" kern="1200" smtClean="0">
                <a:solidFill>
                  <a:schemeClr val="tx1"/>
                </a:solidFill>
                <a:effectLst/>
                <a:latin typeface="+mn-lt"/>
                <a:ea typeface="+mn-ea"/>
                <a:cs typeface="+mn-cs"/>
              </a:rPr>
              <a:t> from </a:t>
            </a:r>
            <a:r>
              <a:rPr lang="it-IT" sz="1200" kern="1200" err="1" smtClean="0">
                <a:solidFill>
                  <a:schemeClr val="tx1"/>
                </a:solidFill>
                <a:effectLst/>
                <a:latin typeface="+mn-lt"/>
                <a:ea typeface="+mn-ea"/>
                <a:cs typeface="+mn-cs"/>
              </a:rPr>
              <a:t>DynamicPyramid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into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Rubixi</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smtClean="0"/>
              <a:t>Programmers forgot to change the name of the constructor, which then became </a:t>
            </a:r>
            <a:r>
              <a:rPr lang="en-GB" sz="1200" kern="1200" smtClean="0">
                <a:solidFill>
                  <a:schemeClr val="tx1"/>
                </a:solidFill>
                <a:effectLst/>
                <a:latin typeface="+mn-lt"/>
                <a:ea typeface="+mn-ea"/>
                <a:cs typeface="+mn-cs"/>
              </a:rPr>
              <a:t>a function </a:t>
            </a:r>
            <a:r>
              <a:rPr lang="en-GB" sz="1200" kern="1200" err="1" smtClean="0">
                <a:solidFill>
                  <a:schemeClr val="tx1"/>
                </a:solidFill>
                <a:effectLst/>
                <a:latin typeface="+mn-lt"/>
                <a:ea typeface="+mn-ea"/>
                <a:cs typeface="+mn-cs"/>
              </a:rPr>
              <a:t>invokable</a:t>
            </a:r>
            <a:r>
              <a:rPr lang="en-GB" sz="1200" kern="1200" smtClean="0">
                <a:solidFill>
                  <a:schemeClr val="tx1"/>
                </a:solidFill>
                <a:effectLst/>
                <a:latin typeface="+mn-lt"/>
                <a:ea typeface="+mn-ea"/>
                <a:cs typeface="+mn-cs"/>
              </a:rPr>
              <a:t> by anyone </a:t>
            </a:r>
            <a:endParaRPr lang="en-GB"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After this bug became public, users started to invoke </a:t>
            </a:r>
            <a:r>
              <a:rPr lang="en-GB" sz="1200" kern="1200" err="1" smtClean="0">
                <a:solidFill>
                  <a:schemeClr val="tx1"/>
                </a:solidFill>
                <a:effectLst/>
                <a:latin typeface="+mn-lt"/>
                <a:ea typeface="+mn-ea"/>
                <a:cs typeface="+mn-cs"/>
              </a:rPr>
              <a:t>DynamicPyramid</a:t>
            </a:r>
            <a:r>
              <a:rPr lang="en-GB" sz="1200" kern="1200" smtClean="0">
                <a:solidFill>
                  <a:schemeClr val="tx1"/>
                </a:solidFill>
                <a:effectLst/>
                <a:latin typeface="+mn-lt"/>
                <a:ea typeface="+mn-ea"/>
                <a:cs typeface="+mn-cs"/>
              </a:rPr>
              <a:t> in order to become the owner, and so to withdraw the fees. </a:t>
            </a:r>
            <a:endParaRPr lang="en-GB"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must </a:t>
            </a:r>
            <a:r>
              <a:rPr lang="it-IT" sz="1200" kern="1200" err="1" smtClean="0">
                <a:solidFill>
                  <a:schemeClr val="tx1"/>
                </a:solidFill>
                <a:effectLst/>
                <a:latin typeface="+mn-lt"/>
                <a:ea typeface="+mn-ea"/>
                <a:cs typeface="+mn-cs"/>
              </a:rPr>
              <a:t>send</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certain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amount</a:t>
            </a:r>
            <a:r>
              <a:rPr lang="it-IT" sz="1200" kern="1200" smtClean="0">
                <a:solidFill>
                  <a:schemeClr val="tx1"/>
                </a:solidFill>
                <a:effectLst/>
                <a:latin typeface="+mn-lt"/>
                <a:ea typeface="+mn-ea"/>
                <a:cs typeface="+mn-cs"/>
              </a:rPr>
              <a:t> of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to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no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joins</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for 12 hours,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gets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all</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in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except</a:t>
            </a:r>
            <a:r>
              <a:rPr lang="it-IT" sz="1200" kern="1200" smtClean="0">
                <a:solidFill>
                  <a:schemeClr val="tx1"/>
                </a:solidFill>
                <a:effectLst/>
                <a:latin typeface="+mn-lt"/>
                <a:ea typeface="+mn-ea"/>
                <a:cs typeface="+mn-cs"/>
              </a:rPr>
              <a:t> for a </a:t>
            </a:r>
            <a:r>
              <a:rPr lang="it-IT" sz="1200" kern="1200" err="1" smtClean="0">
                <a:solidFill>
                  <a:schemeClr val="tx1"/>
                </a:solidFill>
                <a:effectLst/>
                <a:latin typeface="+mn-lt"/>
                <a:ea typeface="+mn-ea"/>
                <a:cs typeface="+mn-cs"/>
              </a:rPr>
              <a:t>fee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kept</a:t>
            </a:r>
            <a:r>
              <a:rPr lang="it-IT" sz="1200" kern="1200" smtClean="0">
                <a:solidFill>
                  <a:schemeClr val="tx1"/>
                </a:solidFill>
                <a:effectLst/>
                <a:latin typeface="+mn-lt"/>
                <a:ea typeface="+mn-ea"/>
                <a:cs typeface="+mn-cs"/>
              </a:rPr>
              <a:t> by the </a:t>
            </a:r>
            <a:r>
              <a:rPr lang="it-IT" sz="1200" kern="1200" err="1" smtClean="0">
                <a:solidFill>
                  <a:schemeClr val="tx1"/>
                </a:solidFill>
                <a:effectLst/>
                <a:latin typeface="+mn-lt"/>
                <a:ea typeface="+mn-ea"/>
                <a:cs typeface="+mn-cs"/>
              </a:rPr>
              <a:t>owner</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When</a:t>
            </a:r>
            <a:r>
              <a:rPr lang="it-IT" sz="1200" kern="1200" smtClean="0">
                <a:solidFill>
                  <a:schemeClr val="tx1"/>
                </a:solidFill>
                <a:effectLst/>
                <a:latin typeface="+mn-lt"/>
                <a:ea typeface="+mn-ea"/>
                <a:cs typeface="+mn-cs"/>
              </a:rPr>
              <a:t> the 12 hours are </a:t>
            </a:r>
            <a:r>
              <a:rPr lang="it-IT" sz="1200" kern="1200" err="1" smtClean="0">
                <a:solidFill>
                  <a:schemeClr val="tx1"/>
                </a:solidFill>
                <a:effectLst/>
                <a:latin typeface="+mn-lt"/>
                <a:ea typeface="+mn-ea"/>
                <a:cs typeface="+mn-cs"/>
              </a:rPr>
              <a:t>expired</a:t>
            </a:r>
            <a:r>
              <a:rPr lang="it-IT" sz="1200" kern="1200" smtClean="0">
                <a:solidFill>
                  <a:schemeClr val="tx1"/>
                </a:solidFill>
                <a:effectLst/>
                <a:latin typeface="+mn-lt"/>
                <a:ea typeface="+mn-ea"/>
                <a:cs typeface="+mn-cs"/>
              </a:rPr>
              <a:t>,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can </a:t>
            </a:r>
            <a:r>
              <a:rPr lang="it-IT" sz="1200" kern="1200" err="1" smtClean="0">
                <a:solidFill>
                  <a:schemeClr val="tx1"/>
                </a:solidFill>
                <a:effectLst/>
                <a:latin typeface="+mn-lt"/>
                <a:ea typeface="+mn-ea"/>
                <a:cs typeface="+mn-cs"/>
              </a:rPr>
              <a:t>claim</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money</a:t>
            </a:r>
            <a:r>
              <a:rPr lang="it-IT" sz="1200" kern="1200" smtClean="0">
                <a:solidFill>
                  <a:schemeClr val="tx1"/>
                </a:solidFill>
                <a:effectLst/>
                <a:latin typeface="+mn-lt"/>
                <a:ea typeface="+mn-ea"/>
                <a:cs typeface="+mn-cs"/>
              </a:rPr>
              <a:t>, and the arrays are </a:t>
            </a:r>
            <a:r>
              <a:rPr lang="it-IT" sz="1200" kern="1200" err="1" smtClean="0">
                <a:solidFill>
                  <a:schemeClr val="tx1"/>
                </a:solidFill>
                <a:effectLst/>
                <a:latin typeface="+mn-lt"/>
                <a:ea typeface="+mn-ea"/>
                <a:cs typeface="+mn-cs"/>
              </a:rPr>
              <a:t>cleared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follows</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player must </a:t>
            </a:r>
            <a:r>
              <a:rPr lang="it-IT" sz="1200" kern="1200" err="1" smtClean="0">
                <a:solidFill>
                  <a:schemeClr val="tx1"/>
                </a:solidFill>
                <a:effectLst/>
                <a:latin typeface="+mn-lt"/>
                <a:ea typeface="+mn-ea"/>
                <a:cs typeface="+mn-cs"/>
              </a:rPr>
              <a:t>invest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half</a:t>
            </a:r>
            <a:r>
              <a:rPr lang="it-IT" sz="1200" kern="1200" smtClean="0">
                <a:solidFill>
                  <a:schemeClr val="tx1"/>
                </a:solidFill>
                <a:effectLst/>
                <a:latin typeface="+mn-lt"/>
                <a:ea typeface="+mn-ea"/>
                <a:cs typeface="+mn-cs"/>
              </a:rPr>
              <a:t> of the jackpot (line 14), </a:t>
            </a:r>
            <a:endParaRPr lang="it-IT" smtClean="0"/>
          </a:p>
          <a:p>
            <a:pPr marL="228600" indent="-228600">
              <a:buAutoNum type="arabicPeriod"/>
            </a:pPr>
            <a:r>
              <a:rPr lang="en-GB" baseline="0" smtClean="0"/>
              <a:t>Anyone can invoke </a:t>
            </a:r>
            <a:r>
              <a:rPr lang="en-GB" baseline="0" err="1" smtClean="0"/>
              <a:t>resetInvestment</a:t>
            </a:r>
            <a:r>
              <a:rPr lang="en-GB" baseline="0" smtClean="0"/>
              <a:t> </a:t>
            </a:r>
          </a:p>
          <a:p>
            <a:pPr marL="228600" indent="-228600">
              <a:buAutoNum type="arabicPeriod"/>
            </a:pPr>
            <a:r>
              <a:rPr lang="en-GB" baseline="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Anyone can invoke </a:t>
            </a:r>
            <a:r>
              <a:rPr lang="en-GB" sz="1200" kern="1200" err="1" smtClean="0">
                <a:solidFill>
                  <a:schemeClr val="tx1"/>
                </a:solidFill>
                <a:effectLst/>
                <a:latin typeface="+mn-lt"/>
                <a:ea typeface="+mn-ea"/>
                <a:cs typeface="+mn-cs"/>
              </a:rPr>
              <a:t>resetInvestment</a:t>
            </a:r>
            <a:r>
              <a:rPr lang="en-GB" sz="1200" kern="1200" smtClean="0">
                <a:solidFill>
                  <a:schemeClr val="tx1"/>
                </a:solidFill>
                <a:effectLst/>
                <a:latin typeface="+mn-lt"/>
                <a:ea typeface="+mn-ea"/>
                <a:cs typeface="+mn-cs"/>
              </a:rPr>
              <a:t>(), which pays the jackpot (half of the invested total) to the winner (line 24), and sends the remaining ether to the contract owner. </a:t>
            </a:r>
            <a:endParaRPr lang="en-GB" smtClean="0"/>
          </a:p>
          <a:p>
            <a:pPr marL="685800" lvl="1" indent="-228600">
              <a:buAutoNum type="arabicPeriod"/>
            </a:pPr>
            <a:endParaRPr lang="en-GB" baseline="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Performed by the owner</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685800" lvl="1" indent="-228600">
              <a:buAutoNum type="arabicPeriod"/>
            </a:pPr>
            <a:endParaRPr lang="en-GB" baseline="0" dirty="0" smtClean="0"/>
          </a:p>
          <a:p>
            <a:pPr marL="0" lvl="0" indent="0">
              <a:buNone/>
            </a:pPr>
            <a:r>
              <a:rPr lang="en-GB" baseline="0" dirty="0" smtClean="0"/>
              <a:t>First step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mtClean="0"/>
              <a:t>Attac</a:t>
            </a:r>
            <a:r>
              <a:rPr lang="en-GB" baseline="0" smtClean="0"/>
              <a:t>ker is a miner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Being a miner, she can choose not to include in blocks the transactions directed to </a:t>
            </a:r>
            <a:r>
              <a:rPr lang="en-GB" sz="1200" kern="1200" err="1" smtClean="0">
                <a:solidFill>
                  <a:schemeClr val="tx1"/>
                </a:solidFill>
                <a:effectLst/>
                <a:latin typeface="+mn-lt"/>
                <a:ea typeface="+mn-ea"/>
                <a:cs typeface="+mn-cs"/>
              </a:rPr>
              <a:t>GovernMental</a:t>
            </a:r>
            <a:r>
              <a:rPr lang="en-GB" sz="1200" kern="120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the attacker can reorder the transactions, such that her one will appear first </a:t>
            </a:r>
            <a:endParaRPr lang="en-GB"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r>
              <a:rPr lang="en-GB" baseline="0" dirty="0" smtClean="0"/>
              <a:t>DISTRIBUTED DB</a:t>
            </a:r>
          </a:p>
          <a:p>
            <a:pPr marL="171450" indent="-171450">
              <a:buFontTx/>
              <a:buChar char="-"/>
            </a:pPr>
            <a:r>
              <a:rPr lang="en-GB" baseline="0" dirty="0" err="1" smtClean="0"/>
              <a:t>Blockchain</a:t>
            </a:r>
            <a:r>
              <a:rPr lang="en-GB" baseline="0" dirty="0" smtClean="0"/>
              <a:t> </a:t>
            </a:r>
            <a:r>
              <a:rPr lang="en-GB" baseline="0" dirty="0" err="1" smtClean="0"/>
              <a:t>technlogy</a:t>
            </a:r>
            <a:r>
              <a:rPr lang="en-GB" baseline="0" dirty="0" smtClean="0"/>
              <a:t> is challenging the status quo in a radical way, by using math and </a:t>
            </a:r>
            <a:r>
              <a:rPr lang="en-GB" baseline="0" dirty="0" err="1" smtClean="0"/>
              <a:t>cryptogrnaphy</a:t>
            </a:r>
            <a:r>
              <a:rPr lang="en-GB" baseline="0" dirty="0" smtClean="0"/>
              <a:t>. </a:t>
            </a:r>
          </a:p>
          <a:p>
            <a:pPr marL="171450" indent="-171450">
              <a:buFontTx/>
              <a:buChar char="-"/>
            </a:pPr>
            <a:r>
              <a:rPr lang="en-GB" baseline="0" dirty="0" err="1" smtClean="0"/>
              <a:t>Blochchain</a:t>
            </a:r>
            <a:r>
              <a:rPr lang="en-GB" baseline="0" dirty="0" smtClean="0"/>
              <a:t> provides an open decentralised database of every transaction </a:t>
            </a:r>
            <a:r>
              <a:rPr lang="en-GB" baseline="0" dirty="0" err="1" smtClean="0"/>
              <a:t>involing</a:t>
            </a:r>
            <a:r>
              <a:rPr lang="en-GB" baseline="0" dirty="0" smtClean="0"/>
              <a:t> value (Money, goods, property word or even votes)</a:t>
            </a:r>
          </a:p>
          <a:p>
            <a:pPr marL="171450" indent="-171450">
              <a:buFontTx/>
              <a:buChar char="-"/>
            </a:pPr>
            <a:r>
              <a:rPr lang="en-GB" baseline="0" dirty="0" smtClean="0"/>
              <a:t>Basically, a BC is an append-only data structure </a:t>
            </a:r>
            <a:r>
              <a:rPr lang="en-GB" baseline="0" dirty="0" err="1" smtClean="0"/>
              <a:t>mainteined</a:t>
            </a:r>
            <a:r>
              <a:rPr lang="en-GB" baseline="0" dirty="0" smtClean="0"/>
              <a:t> by the nodes of a peer-</a:t>
            </a:r>
            <a:r>
              <a:rPr lang="en-GB" baseline="0" dirty="0" err="1" smtClean="0"/>
              <a:t>to.peer</a:t>
            </a:r>
            <a:r>
              <a:rPr lang="en-GB" baseline="0" dirty="0" smtClean="0"/>
              <a:t> network </a:t>
            </a:r>
          </a:p>
          <a:p>
            <a:pPr marL="171450" indent="-171450">
              <a:buFontTx/>
              <a:buChar char="-"/>
            </a:pPr>
            <a:r>
              <a:rPr lang="en-GB" baseline="0" dirty="0" smtClean="0"/>
              <a:t> Creating a record whose authenticity can be verified by the entire community -&gt; Thirty part trust organisations may no longer be necessary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indent="-171450">
              <a:buFontTx/>
              <a:buChar char="-"/>
            </a:pPr>
            <a:endParaRPr lang="en-GB"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smtClean="0">
                <a:solidFill>
                  <a:schemeClr val="tx1"/>
                </a:solidFill>
                <a:latin typeface="+mn-lt"/>
                <a:ea typeface="+mn-ea"/>
                <a:cs typeface="+mn-cs"/>
              </a:rPr>
              <a:t>Currently, most people use a trusted middleman such as a bank to make a transaction. But </a:t>
            </a:r>
            <a:r>
              <a:rPr lang="en-GB" sz="1200" kern="1200" dirty="0" err="1" smtClean="0">
                <a:solidFill>
                  <a:schemeClr val="tx1"/>
                </a:solidFill>
                <a:latin typeface="+mn-lt"/>
                <a:ea typeface="+mn-ea"/>
                <a:cs typeface="+mn-cs"/>
              </a:rPr>
              <a:t>blockchain</a:t>
            </a:r>
            <a:r>
              <a:rPr lang="en-GB" sz="1200" kern="1200" dirty="0" smtClean="0">
                <a:solidFill>
                  <a:schemeClr val="tx1"/>
                </a:solidFill>
                <a:latin typeface="+mn-lt"/>
                <a:ea typeface="+mn-ea"/>
                <a:cs typeface="+mn-cs"/>
              </a:rPr>
              <a:t> allows consumers and suppliers to connect directly, removing the need for a third party.</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961662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350233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Alice</a:t>
            </a:r>
            <a:r>
              <a:rPr lang="en-GB" baseline="0" smtClean="0"/>
              <a:t> wants to buy a product from bob’s store and she wants </a:t>
            </a:r>
            <a:r>
              <a:rPr lang="en-GB" baseline="0" err="1" smtClean="0"/>
              <a:t>cryptovalues</a:t>
            </a:r>
            <a:r>
              <a:rPr lang="en-GB" baseline="0" smtClean="0"/>
              <a:t> (e.g. bitcoins) </a:t>
            </a:r>
          </a:p>
          <a:p>
            <a:endParaRPr lang="en-GB" baseline="0" smtClean="0"/>
          </a:p>
          <a:p>
            <a:endParaRPr lang="en-GB" baseline="0" smtClean="0"/>
          </a:p>
          <a:p>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The block (resp. the transaction) is</a:t>
            </a:r>
            <a:r>
              <a:rPr lang="en-GB" baseline="0" smtClean="0"/>
              <a:t> broadcast across the entire network.</a:t>
            </a:r>
          </a:p>
          <a:p>
            <a:r>
              <a:rPr lang="en-GB" baseline="0" smtClean="0"/>
              <a:t>Which validates it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The block is then added to the chain which records the entire NON-reversible</a:t>
            </a:r>
            <a:r>
              <a:rPr lang="en-GB" baseline="0" smtClean="0"/>
              <a:t> (indelible) history of transactions in a public ledger</a:t>
            </a:r>
            <a:endParaRPr lang="en-GB" smtClean="0"/>
          </a:p>
          <a:p>
            <a:endParaRPr lang="en-GB" smtClean="0"/>
          </a:p>
          <a:p>
            <a:endParaRPr lang="en-GB" smtClean="0"/>
          </a:p>
          <a:p>
            <a:r>
              <a:rPr lang="en-GB" smtClean="0"/>
              <a:t>The money</a:t>
            </a:r>
            <a:r>
              <a:rPr lang="en-GB" baseline="0" smtClean="0"/>
              <a:t> moves from Alice to Bob</a:t>
            </a:r>
          </a:p>
          <a:p>
            <a:endParaRPr lang="en-GB" baseline="0" smtClean="0"/>
          </a:p>
          <a:p>
            <a:endParaRPr lang="en-GB" baseline="0" smtClean="0"/>
          </a:p>
          <a:p>
            <a:r>
              <a:rPr lang="en-GB" baseline="0" smtClean="0"/>
              <a:t>Benefits</a:t>
            </a:r>
          </a:p>
          <a:p>
            <a:r>
              <a:rPr lang="en-GB" baseline="0" smtClean="0"/>
              <a:t>----------------------</a:t>
            </a:r>
          </a:p>
          <a:p>
            <a:pPr marL="228600" indent="-228600">
              <a:buAutoNum type="arabicPeriod"/>
            </a:pPr>
            <a:r>
              <a:rPr lang="en-GB" baseline="0" smtClean="0"/>
              <a:t>No middleman (transactions between users are instantaneous) </a:t>
            </a:r>
          </a:p>
          <a:p>
            <a:pPr marL="228600" indent="-228600">
              <a:buAutoNum type="arabicPeriod"/>
            </a:pPr>
            <a:r>
              <a:rPr lang="en-GB" baseline="0" smtClean="0"/>
              <a:t>A centralized system it’s easier to attack. </a:t>
            </a:r>
          </a:p>
          <a:p>
            <a:pPr marL="228600" indent="-228600">
              <a:buAutoNum type="arabicPeriod"/>
            </a:pPr>
            <a:r>
              <a:rPr lang="en-GB" baseline="0" smtClean="0"/>
              <a:t>For Example if you have to execute a transaction through a bank you have to pay a fee for it, whereas using </a:t>
            </a:r>
            <a:r>
              <a:rPr lang="en-GB" baseline="0" err="1" smtClean="0"/>
              <a:t>blockchain</a:t>
            </a:r>
            <a:r>
              <a:rPr lang="en-GB" baseline="0" smtClean="0"/>
              <a:t> technology you don’t have to pay</a:t>
            </a:r>
          </a:p>
          <a:p>
            <a:pPr marL="228600" indent="-228600">
              <a:buAutoNum type="arabicPeriod"/>
            </a:pPr>
            <a:endParaRPr lang="en-GB" baseline="0" smtClean="0"/>
          </a:p>
          <a:p>
            <a:pPr marL="228600" indent="-228600">
              <a:buAutoNum type="arabicPeriod"/>
            </a:pPr>
            <a:endParaRPr lang="en-GB" baseline="0" smtClean="0"/>
          </a:p>
          <a:p>
            <a:pPr marL="228600" indent="-228600">
              <a:buAutoNum type="arabicPeriod"/>
            </a:pPr>
            <a:r>
              <a:rPr lang="en-GB" baseline="0" smtClean="0"/>
              <a:t>------------------------------------------</a:t>
            </a:r>
          </a:p>
          <a:p>
            <a:pPr marL="0" indent="0">
              <a:buNone/>
            </a:pPr>
            <a:r>
              <a:rPr lang="en-GB" baseline="0" smtClean="0"/>
              <a:t>Transactions are not prone to third part interference</a:t>
            </a:r>
          </a:p>
          <a:p>
            <a:pPr marL="228600" indent="-228600">
              <a:buAutoNum type="arabicPeriod"/>
            </a:pPr>
            <a:endParaRPr lang="en-GB" baseline="0" smtClean="0"/>
          </a:p>
          <a:p>
            <a:pPr marL="0" indent="0">
              <a:buNone/>
            </a:pPr>
            <a:r>
              <a:rPr lang="en-GB" baseline="0" smtClean="0"/>
              <a:t>--------------------------------------------------------------------------</a:t>
            </a:r>
          </a:p>
          <a:p>
            <a:pPr marL="0" indent="0">
              <a:buNone/>
            </a:pPr>
            <a:endParaRPr lang="en-GB" baseline="0" smtClean="0"/>
          </a:p>
          <a:p>
            <a:pPr marL="228600" indent="-228600">
              <a:buAutoNum type="arabicPeriod"/>
            </a:pPr>
            <a:r>
              <a:rPr lang="en-GB" baseline="0" smtClean="0"/>
              <a:t>The transactions data, are available online to everyone on the distributed shared ledger</a:t>
            </a:r>
          </a:p>
          <a:p>
            <a:endParaRPr lang="en-GB" baseline="0" smtClean="0"/>
          </a:p>
          <a:p>
            <a:endParaRPr lang="en-GB" baseline="0" smtClean="0"/>
          </a:p>
          <a:p>
            <a:endParaRPr lang="en-GB" baseline="0" smtClean="0"/>
          </a:p>
          <a:p>
            <a:endParaRPr lang="en-GB" baseline="0" smtClean="0"/>
          </a:p>
          <a:p>
            <a:r>
              <a:rPr lang="en-GB" baseline="0" smtClean="0"/>
              <a:t>APPLICATION BLOCKCHAIN</a:t>
            </a:r>
          </a:p>
          <a:p>
            <a:r>
              <a:rPr lang="en-GB" smtClean="0"/>
              <a:t>One of the most famous </a:t>
            </a:r>
            <a:r>
              <a:rPr lang="en-GB" err="1" smtClean="0"/>
              <a:t>blockchain</a:t>
            </a:r>
            <a:r>
              <a:rPr lang="en-GB" baseline="0" smtClean="0"/>
              <a:t> application is the transfer of bitcoins used for online trades. </a:t>
            </a:r>
          </a:p>
          <a:p>
            <a:endParaRPr lang="en-GB" baseline="0" smtClean="0"/>
          </a:p>
          <a:p>
            <a:r>
              <a:rPr lang="en-GB" baseline="0" smtClean="0"/>
              <a:t>2. Cloud shared by the community (where each file is shredded and encrypted and spread across the network) </a:t>
            </a:r>
          </a:p>
          <a:p>
            <a:endParaRPr lang="en-GB" baseline="0" smtClean="0"/>
          </a:p>
          <a:p>
            <a:r>
              <a:rPr lang="en-GB" baseline="0" smtClean="0"/>
              <a:t>3. </a:t>
            </a:r>
            <a:r>
              <a:rPr lang="en-GB" baseline="0" err="1" smtClean="0"/>
              <a:t>Blockchain</a:t>
            </a:r>
            <a:r>
              <a:rPr lang="en-GB" baseline="0" smtClean="0"/>
              <a:t> application can be applied to identity applications, like Passports, Birth Certificates, IDs, Online accounts, and so on</a:t>
            </a:r>
            <a:endParaRPr lang="en-GB" smtClean="0"/>
          </a:p>
          <a:p>
            <a:endParaRPr lang="en-GB" baseline="0" smtClean="0"/>
          </a:p>
          <a:p>
            <a:endParaRPr lang="en-GB" baseline="0" smtClean="0"/>
          </a:p>
          <a:p>
            <a:endParaRPr lang="en-GB" baseline="0" smtClean="0"/>
          </a:p>
          <a:p>
            <a:endParaRPr lang="en-GB" smtClean="0"/>
          </a:p>
          <a:p>
            <a:endParaRPr lang="en-GB"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A</a:t>
            </a:r>
            <a:r>
              <a:rPr lang="en-GB" baseline="0" smtClean="0"/>
              <a:t> SC is a piece of software that stores rules for negotiating the terms of a contract, automatically verifies the contract and then executes the agreed terms between parties posted to the </a:t>
            </a:r>
            <a:r>
              <a:rPr lang="en-GB" baseline="0" err="1" smtClean="0"/>
              <a:t>blockchain</a:t>
            </a:r>
            <a:endParaRPr lang="en-GB" baseline="0" smtClean="0"/>
          </a:p>
          <a:p>
            <a:endParaRPr lang="en-GB" smtClean="0"/>
          </a:p>
          <a:p>
            <a:r>
              <a:rPr lang="en-GB" smtClean="0"/>
              <a:t>Smart</a:t>
            </a:r>
            <a:r>
              <a:rPr lang="en-GB" baseline="0" smtClean="0"/>
              <a:t> contracts are computer programs that can be correctly executed by a network of mutually distrusting nodes, without the need of an external trusted authority, which means that are the nodes the “</a:t>
            </a:r>
            <a:r>
              <a:rPr lang="en-GB" baseline="0" err="1" smtClean="0"/>
              <a:t>autorithy</a:t>
            </a:r>
            <a:r>
              <a:rPr lang="en-GB" baseline="0" smtClean="0"/>
              <a:t>”, who validates the valid execution of a smart contract </a:t>
            </a:r>
          </a:p>
          <a:p>
            <a:endParaRPr lang="en-GB" baseline="0" smtClean="0"/>
          </a:p>
          <a:p>
            <a:endParaRPr lang="en-GB" baseline="0" smtClean="0"/>
          </a:p>
          <a:p>
            <a:r>
              <a:rPr lang="en-GB" baseline="0" smtClean="0"/>
              <a:t>Encrypted and Stored on the </a:t>
            </a:r>
            <a:r>
              <a:rPr lang="en-GB" baseline="0" err="1" smtClean="0"/>
              <a:t>blockchain</a:t>
            </a:r>
            <a:endParaRPr lang="en-GB" baseline="0" smtClean="0"/>
          </a:p>
          <a:p>
            <a:r>
              <a:rPr lang="en-GB" baseline="0" smtClean="0"/>
              <a:t>To append a new block of data (the code for the execution of a SC)  to the </a:t>
            </a:r>
            <a:r>
              <a:rPr lang="en-GB" baseline="0" err="1" smtClean="0"/>
              <a:t>blockchain</a:t>
            </a:r>
            <a:r>
              <a:rPr lang="en-GB" baseline="0" smtClean="0"/>
              <a:t>, the miners (=users which validate a transaction) have to validate the </a:t>
            </a:r>
            <a:r>
              <a:rPr lang="en-GB" baseline="0" err="1" smtClean="0"/>
              <a:t>exectuion</a:t>
            </a:r>
            <a:r>
              <a:rPr lang="en-GB" baseline="0" smtClean="0"/>
              <a:t> of the SC</a:t>
            </a:r>
          </a:p>
          <a:p>
            <a:r>
              <a:rPr lang="en-GB" baseline="0" smtClean="0"/>
              <a:t>SC are stored on the </a:t>
            </a:r>
            <a:r>
              <a:rPr lang="en-GB" baseline="0" err="1" smtClean="0"/>
              <a:t>blockchain</a:t>
            </a:r>
            <a:r>
              <a:rPr lang="en-GB" baseline="0" smtClean="0"/>
              <a:t> which all parties have a copy of and if any party fails the system continues to functions with no loss of data or integrity</a:t>
            </a:r>
          </a:p>
          <a:p>
            <a:endParaRPr lang="en-GB" baseline="0" smtClean="0"/>
          </a:p>
          <a:p>
            <a:endParaRPr lang="en-GB" baseline="0" smtClean="0"/>
          </a:p>
          <a:p>
            <a:r>
              <a:rPr lang="en-GB" baseline="0" smtClean="0"/>
              <a:t>WHY ARE SC SO CALLED SMART?</a:t>
            </a:r>
          </a:p>
          <a:p>
            <a:r>
              <a:rPr lang="en-GB" baseline="0" smtClean="0"/>
              <a:t>Because, they are smart</a:t>
            </a:r>
          </a:p>
          <a:p>
            <a:r>
              <a:rPr lang="en-GB" smtClean="0"/>
              <a:t>TBD</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3/22/17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3/22/17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7.png"/><Relationship Id="rId13" Type="http://schemas.openxmlformats.org/officeDocument/2006/relationships/image" Target="../media/image24.png"/><Relationship Id="rId14" Type="http://schemas.openxmlformats.org/officeDocument/2006/relationships/image" Target="../media/image18.png"/><Relationship Id="rId15" Type="http://schemas.openxmlformats.org/officeDocument/2006/relationships/image" Target="../media/image30.tiff"/><Relationship Id="rId1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14.png"/><Relationship Id="rId9" Type="http://schemas.openxmlformats.org/officeDocument/2006/relationships/image" Target="../media/image28.png"/><Relationship Id="rId10"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32.png"/><Relationship Id="rId6" Type="http://schemas.openxmlformats.org/officeDocument/2006/relationships/image" Target="../media/image17.jpg"/><Relationship Id="rId7" Type="http://schemas.openxmlformats.org/officeDocument/2006/relationships/image" Target="../media/image33.png"/><Relationship Id="rId8" Type="http://schemas.openxmlformats.org/officeDocument/2006/relationships/image" Target="../media/image18.png"/><Relationship Id="rId9"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29.png"/><Relationship Id="rId8" Type="http://schemas.openxmlformats.org/officeDocument/2006/relationships/image" Target="../media/image33.png"/><Relationship Id="rId9" Type="http://schemas.openxmlformats.org/officeDocument/2006/relationships/image" Target="../media/image17.jpg"/><Relationship Id="rId10" Type="http://schemas.openxmlformats.org/officeDocument/2006/relationships/image" Target="../media/image18.png"/><Relationship Id="rId11"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jpg"/><Relationship Id="rId6" Type="http://schemas.openxmlformats.org/officeDocument/2006/relationships/image" Target="../media/image33.png"/><Relationship Id="rId7" Type="http://schemas.openxmlformats.org/officeDocument/2006/relationships/image" Target="../media/image26.png"/><Relationship Id="rId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jpg"/></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jpg"/></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554321" y="200256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smtClean="0">
                  <a:solidFill>
                    <a:schemeClr val="bg1"/>
                  </a:solidFill>
                  <a:latin typeface="+mj-lt"/>
                </a:rPr>
                <a:t> </a:t>
              </a:r>
              <a:r>
                <a:rPr lang="it-IT" sz="2400" b="1" err="1" smtClean="0">
                  <a:solidFill>
                    <a:schemeClr val="bg1"/>
                  </a:solidFill>
                  <a:latin typeface="+mj-lt"/>
                </a:rPr>
                <a:t>is</a:t>
              </a:r>
              <a:r>
                <a:rPr lang="it-IT" sz="2400" b="1" smtClean="0">
                  <a:solidFill>
                    <a:schemeClr val="bg1"/>
                  </a:solidFill>
                  <a:latin typeface="+mj-lt"/>
                </a:rPr>
                <a:t> </a:t>
              </a:r>
            </a:p>
            <a:p>
              <a:r>
                <a:rPr lang="it-IT" sz="2400" b="1" err="1" smtClean="0">
                  <a:solidFill>
                    <a:schemeClr val="bg1"/>
                  </a:solidFill>
                  <a:latin typeface="+mj-lt"/>
                </a:rPr>
                <a:t>my</a:t>
              </a:r>
              <a:r>
                <a:rPr lang="it-IT" sz="2400" b="1" smtClean="0">
                  <a:solidFill>
                    <a:schemeClr val="bg1"/>
                  </a:solidFill>
                  <a:latin typeface="+mj-lt"/>
                </a:rPr>
                <a:t> </a:t>
              </a:r>
              <a:r>
                <a:rPr lang="it-IT" sz="2400" b="1" err="1" smtClean="0">
                  <a:solidFill>
                    <a:schemeClr val="bg1"/>
                  </a:solidFill>
                  <a:latin typeface="+mj-lt"/>
                </a:rPr>
                <a:t>phone</a:t>
              </a:r>
              <a:r>
                <a:rPr lang="it-IT" sz="2400" b="1" smtClean="0">
                  <a:solidFill>
                    <a:schemeClr val="bg1"/>
                  </a:solidFill>
                  <a:latin typeface="+mj-lt"/>
                </a:rPr>
                <a:t>?</a:t>
              </a:r>
              <a:endParaRPr lang="it-IT" sz="2400" b="1">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smtClean="0"/>
              <a:t>3.2 </a:t>
            </a:r>
            <a:r>
              <a:rPr lang="en-GB" sz="4000"/>
              <a:t>Traditional </a:t>
            </a:r>
            <a:r>
              <a:rPr lang="en-GB" sz="4000" err="1" smtClean="0"/>
              <a:t>ContractS</a:t>
            </a:r>
            <a:r>
              <a:rPr lang="en-GB" sz="4000" smtClean="0"/>
              <a:t> </a:t>
            </a:r>
            <a:r>
              <a:rPr lang="en-GB" sz="4000"/>
              <a:t>vs. Smart Contracts</a:t>
            </a:r>
            <a:br>
              <a:rPr lang="en-GB" sz="4000"/>
            </a:b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smtClean="0">
                <a:ln w="0"/>
                <a:solidFill>
                  <a:srgbClr val="FFC000"/>
                </a:solidFill>
                <a:effectLst>
                  <a:outerShdw blurRad="38100" dist="19050" dir="2700000" algn="tl" rotWithShape="0">
                    <a:schemeClr val="dk1">
                      <a:alpha val="40000"/>
                    </a:schemeClr>
                  </a:outerShdw>
                </a:effectLst>
              </a:rPr>
              <a:t>SMART</a:t>
            </a:r>
            <a:endParaRPr lang="de-CH" sz="4400" b="1" spc="5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3.3 A simple WALLET CONTRACT</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3.4 Possible Applications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 services </a:t>
            </a:r>
          </a:p>
          <a:p>
            <a:pPr lvl="1"/>
            <a:r>
              <a:rPr lang="en-GB" sz="3600" smtClean="0">
                <a:latin typeface="+mj-lt"/>
              </a:rPr>
              <a:t>Coupon payments </a:t>
            </a:r>
          </a:p>
          <a:p>
            <a:pPr lvl="1"/>
            <a:r>
              <a:rPr lang="en-GB" sz="3600" smtClean="0">
                <a:latin typeface="+mj-lt"/>
              </a:rPr>
              <a:t>Loans (e.g. Leasing) </a:t>
            </a:r>
          </a:p>
          <a:p>
            <a:r>
              <a:rPr lang="en-GB" sz="3600" smtClean="0">
                <a:latin typeface="+mj-lt"/>
              </a:rPr>
              <a:t>Life sciences </a:t>
            </a:r>
            <a:endParaRPr lang="en-GB" sz="3600">
              <a:latin typeface="+mj-lt"/>
            </a:endParaRPr>
          </a:p>
          <a:p>
            <a:pPr lvl="1"/>
            <a:r>
              <a:rPr lang="en-GB" sz="3600" smtClean="0">
                <a:latin typeface="+mj-lt"/>
              </a:rPr>
              <a:t>Electronic medical records</a:t>
            </a:r>
          </a:p>
          <a:p>
            <a:r>
              <a:rPr lang="en-GB" sz="3600" smtClean="0">
                <a:latin typeface="+mj-lt"/>
              </a:rPr>
              <a:t>Cross-Industry </a:t>
            </a:r>
          </a:p>
          <a:p>
            <a:pPr lvl="1"/>
            <a:r>
              <a:rPr lang="en-GB" sz="3400" smtClean="0">
                <a:latin typeface="+mj-lt"/>
              </a:rPr>
              <a:t>Voting</a:t>
            </a:r>
          </a:p>
          <a:p>
            <a:pPr marL="457200" lvl="1" indent="0">
              <a:buNone/>
            </a:pPr>
            <a:endParaRPr lang="en-GB" sz="360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normAutofit/>
          </a:bodyPr>
          <a:lstStyle/>
          <a:p>
            <a:r>
              <a:rPr lang="en-GB" smtClean="0"/>
              <a:t>3.5 </a:t>
            </a:r>
            <a:r>
              <a:rPr lang="en-GB" err="1"/>
              <a:t>Ethereum</a:t>
            </a:r>
            <a:r>
              <a:rPr lang="en-GB"/>
              <a:t>, </a:t>
            </a:r>
            <a:r>
              <a:rPr lang="en-GB" err="1"/>
              <a:t>Blockchain</a:t>
            </a:r>
            <a:r>
              <a:rPr lang="en-GB"/>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Decentralized platform that runs smart contracts</a:t>
            </a:r>
          </a:p>
          <a:p>
            <a:r>
              <a:rPr lang="en-GB" sz="3600" smtClean="0">
                <a:latin typeface="+mj-lt"/>
              </a:rPr>
              <a:t>Custom built </a:t>
            </a:r>
            <a:r>
              <a:rPr lang="en-GB" sz="3600" err="1" smtClean="0">
                <a:latin typeface="+mj-lt"/>
              </a:rPr>
              <a:t>Blockchain</a:t>
            </a:r>
            <a:endParaRPr lang="en-GB" sz="3600" smtClean="0">
              <a:latin typeface="+mj-lt"/>
            </a:endParaRPr>
          </a:p>
          <a:p>
            <a:r>
              <a:rPr lang="en-GB" sz="3600" smtClean="0">
                <a:latin typeface="+mj-lt"/>
              </a:rPr>
              <a:t>Ether</a:t>
            </a:r>
          </a:p>
          <a:p>
            <a:r>
              <a:rPr lang="en-GB" sz="3600" smtClean="0">
                <a:latin typeface="+mj-lt"/>
              </a:rPr>
              <a:t>Programmed in </a:t>
            </a:r>
            <a:r>
              <a:rPr lang="en-GB" sz="3600" b="1" smtClean="0">
                <a:latin typeface="+mj-lt"/>
              </a:rPr>
              <a:t>Solidity</a:t>
            </a:r>
          </a:p>
          <a:p>
            <a:endParaRPr lang="en-GB" sz="3600">
              <a:latin typeface="+mj-lt"/>
            </a:endParaRPr>
          </a:p>
        </p:txBody>
      </p:sp>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028592"/>
            <a:ext cx="10131425" cy="4557560"/>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err="1" smtClean="0">
                <a:latin typeface="+mj-lt"/>
              </a:rPr>
              <a:t>Blockchain</a:t>
            </a:r>
            <a:r>
              <a:rPr lang="en-GB" sz="2800" dirty="0" smtClean="0">
                <a:latin typeface="+mj-lt"/>
              </a:rPr>
              <a:t>	</a:t>
            </a:r>
          </a:p>
          <a:p>
            <a:pPr lvl="1"/>
            <a:r>
              <a:rPr lang="en-GB" sz="2600" dirty="0" smtClean="0">
                <a:latin typeface="+mj-lt"/>
              </a:rPr>
              <a:t>What is a </a:t>
            </a:r>
            <a:r>
              <a:rPr lang="en-GB" sz="2600" dirty="0" err="1" smtClean="0">
                <a:latin typeface="+mj-lt"/>
              </a:rPr>
              <a:t>Blockchain</a:t>
            </a:r>
            <a:r>
              <a:rPr lang="en-GB" sz="2600" dirty="0" smtClean="0">
                <a:latin typeface="+mj-lt"/>
              </a:rPr>
              <a:t>?</a:t>
            </a:r>
          </a:p>
          <a:p>
            <a:pPr lvl="1"/>
            <a:r>
              <a:rPr lang="en-GB" sz="2600" dirty="0" smtClean="0">
                <a:latin typeface="+mj-lt"/>
              </a:rPr>
              <a:t>How does it work?</a:t>
            </a:r>
          </a:p>
          <a:p>
            <a:pPr lvl="1"/>
            <a:r>
              <a:rPr lang="en-GB" sz="2600" dirty="0" smtClean="0">
                <a:latin typeface="+mj-lt"/>
              </a:rPr>
              <a:t>Benefits of </a:t>
            </a:r>
            <a:r>
              <a:rPr lang="en-GB" sz="2600" dirty="0" err="1" smtClean="0">
                <a:latin typeface="+mj-lt"/>
              </a:rPr>
              <a:t>Blockchain</a:t>
            </a:r>
            <a:r>
              <a:rPr lang="en-GB" sz="2600" dirty="0" smtClean="0">
                <a:latin typeface="+mj-lt"/>
              </a:rPr>
              <a:t> Technology</a:t>
            </a:r>
          </a:p>
          <a:p>
            <a:pPr lvl="1"/>
            <a:r>
              <a:rPr lang="en-GB" sz="2600" dirty="0" err="1" smtClean="0">
                <a:latin typeface="+mj-lt"/>
              </a:rPr>
              <a:t>Blockchain</a:t>
            </a:r>
            <a:r>
              <a:rPr lang="en-GB" sz="2600" dirty="0" smtClean="0">
                <a:latin typeface="+mj-lt"/>
              </a:rPr>
              <a:t> applications</a:t>
            </a:r>
          </a:p>
          <a:p>
            <a:r>
              <a:rPr lang="en-GB" sz="2800" dirty="0" smtClean="0">
                <a:latin typeface="+mj-lt"/>
              </a:rPr>
              <a:t>Smart Contracts </a:t>
            </a:r>
          </a:p>
          <a:p>
            <a:pPr lvl="1"/>
            <a:r>
              <a:rPr lang="en-GB" sz="2600" dirty="0" smtClean="0">
                <a:latin typeface="+mj-lt"/>
              </a:rPr>
              <a:t>What is a Smart Contract?</a:t>
            </a:r>
          </a:p>
          <a:p>
            <a:pPr lvl="1"/>
            <a:r>
              <a:rPr lang="en-GB" sz="2600" dirty="0" smtClean="0">
                <a:latin typeface="+mj-lt"/>
              </a:rPr>
              <a:t>Traditional Contract vs. Smart Contract</a:t>
            </a:r>
          </a:p>
          <a:p>
            <a:pPr lvl="1"/>
            <a:r>
              <a:rPr lang="en-GB" sz="2600" dirty="0" smtClean="0">
                <a:latin typeface="+mj-lt"/>
              </a:rPr>
              <a:t>What goes into a Smart Contract</a:t>
            </a:r>
          </a:p>
          <a:p>
            <a:pPr lvl="1"/>
            <a:r>
              <a:rPr lang="en-GB" sz="2600" dirty="0" smtClean="0">
                <a:latin typeface="+mj-lt"/>
              </a:rPr>
              <a:t>Possible applications</a:t>
            </a:r>
          </a:p>
          <a:p>
            <a:pPr lvl="1"/>
            <a:r>
              <a:rPr lang="en-GB" sz="2600" dirty="0" err="1" smtClean="0">
                <a:latin typeface="+mj-lt"/>
              </a:rPr>
              <a:t>Ethereum</a:t>
            </a:r>
            <a:r>
              <a:rPr lang="en-GB" sz="2600" dirty="0" smtClean="0">
                <a:latin typeface="+mj-lt"/>
              </a:rPr>
              <a:t>, </a:t>
            </a:r>
            <a:r>
              <a:rPr lang="en-GB" sz="2600" dirty="0" err="1" smtClean="0">
                <a:latin typeface="+mj-lt"/>
              </a:rPr>
              <a:t>Blockchain</a:t>
            </a:r>
            <a:r>
              <a:rPr lang="en-GB" sz="2600" dirty="0" smtClean="0">
                <a:latin typeface="+mj-lt"/>
              </a:rPr>
              <a:t>-based Application</a:t>
            </a:r>
          </a:p>
          <a:p>
            <a:pPr lvl="1"/>
            <a:endParaRPr lang="en-GB" sz="2600" dirty="0" smtClean="0">
              <a:latin typeface="+mj-lt"/>
            </a:endParaRP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7" name="Immagine 6"/>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p:cNvSpPr/>
          <p:nvPr/>
        </p:nvSpPr>
        <p:spPr>
          <a:xfrm>
            <a:off x="4803420" y="3687439"/>
            <a:ext cx="2598404" cy="2585323"/>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ATTACKS</a:t>
            </a:r>
          </a:p>
          <a:p>
            <a:pPr algn="ct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AND....</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963264" y="1890481"/>
            <a:ext cx="8278715" cy="923330"/>
          </a:xfrm>
          <a:prstGeom prst="rect">
            <a:avLst/>
          </a:prstGeom>
        </p:spPr>
        <p:txBody>
          <a:bodyPr wrap="square">
            <a:spAutoFit/>
          </a:bodyPr>
          <a:lstStyle/>
          <a:p>
            <a:pPr algn="ctr"/>
            <a:r>
              <a:rPr lang="de-CH" sz="5400" smtClean="0">
                <a:ln w="0"/>
                <a:effectLst>
                  <a:outerShdw blurRad="38100" dist="19050" dir="2700000" algn="tl" rotWithShape="0">
                    <a:schemeClr val="dk1">
                      <a:alpha val="40000"/>
                    </a:schemeClr>
                  </a:outerShdw>
                </a:effectLst>
              </a:rPr>
              <a:t>SMART CONTRACT</a:t>
            </a:r>
            <a:endParaRPr lang="de-CH" sz="540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85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988342" y="2569769"/>
            <a:ext cx="6228565" cy="923330"/>
          </a:xfrm>
          <a:prstGeom prst="rect">
            <a:avLst/>
          </a:prstGeom>
          <a:noFill/>
        </p:spPr>
        <p:txBody>
          <a:bodyPr wrap="none" lIns="91440" tIns="45720" rIns="91440" bIns="45720">
            <a:spAutoFit/>
          </a:bodyPr>
          <a:lstStyle/>
          <a:p>
            <a:pPr algn="ctr"/>
            <a:r>
              <a:rPr lang="de-CH" sz="5400" smtClean="0">
                <a:ln w="0"/>
                <a:effectLst>
                  <a:outerShdw blurRad="38100" dist="19050" dir="2700000" algn="tl" rotWithShape="0">
                    <a:schemeClr val="dk1">
                      <a:alpha val="40000"/>
                    </a:schemeClr>
                  </a:outerShdw>
                </a:effectLst>
              </a:rPr>
              <a:t>IN SMART CONTRACT</a:t>
            </a:r>
            <a:endParaRPr lang="de-CH" sz="5400">
              <a:ln w="0"/>
              <a:effectLst>
                <a:outerShdw blurRad="38100" dist="19050" dir="2700000" algn="tl" rotWithShape="0">
                  <a:schemeClr val="dk1">
                    <a:alpha val="40000"/>
                  </a:schemeClr>
                </a:outerShdw>
              </a:effectLst>
            </a:endParaRPr>
          </a:p>
        </p:txBody>
      </p:sp>
      <p:sp>
        <p:nvSpPr>
          <p:cNvPr id="4" name="Rettangolo 3"/>
          <p:cNvSpPr/>
          <p:nvPr/>
        </p:nvSpPr>
        <p:spPr>
          <a:xfrm>
            <a:off x="1963266" y="1748303"/>
            <a:ext cx="8278715" cy="923330"/>
          </a:xfrm>
          <a:prstGeom prst="rect">
            <a:avLst/>
          </a:prstGeom>
        </p:spPr>
        <p:txBody>
          <a:bodyPr wrap="square">
            <a:spAutoFit/>
          </a:bodyPr>
          <a:lstStyle/>
          <a:p>
            <a:pPr algn="ctr"/>
            <a:r>
              <a:rPr lang="de-CH" sz="5400">
                <a:ln w="0"/>
                <a:effectLst>
                  <a:outerShdw blurRad="38100" dist="19050" dir="2700000" algn="tl" rotWithShape="0">
                    <a:schemeClr val="dk1">
                      <a:alpha val="40000"/>
                    </a:schemeClr>
                  </a:outerShdw>
                </a:effectLst>
              </a:rPr>
              <a:t>SECURITY 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
            </a:r>
            <a:r>
              <a:rPr lang="en-GB" smtClean="0"/>
              <a:t>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Crowd-funding platform </a:t>
            </a:r>
          </a:p>
          <a:p>
            <a:r>
              <a:rPr lang="en-GB" sz="3600" smtClean="0">
                <a:latin typeface="+mj-lt"/>
              </a:rPr>
              <a:t>Attacker managed to put over $60 M</a:t>
            </a:r>
            <a:endParaRPr lang="en-GB" sz="360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smtClean="0"/>
              <a:t>4.2 MOST FAMOUS ATTACKS – The DAO ATTACK –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
            </a:r>
            <a:r>
              <a:rPr lang="en-GB" smtClean="0"/>
              <a:t>ATTACK 1 </a:t>
            </a:r>
            <a:r>
              <a:rPr lang="en-GB" smtClean="0"/>
              <a:t>– </a:t>
            </a:r>
            <a:r>
              <a:rPr lang="en-GB" smtClean="0"/>
              <a:t>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527859"/>
            <a:ext cx="10131425" cy="471442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There are only ways to suppress the attack</a:t>
            </a:r>
            <a:endParaRPr lang="en-GB" sz="3400">
              <a:latin typeface="+mj-lt"/>
            </a:endParaRPr>
          </a:p>
          <a:p>
            <a:pPr lvl="1"/>
            <a:r>
              <a:rPr lang="en-GB" sz="3400" smtClean="0">
                <a:latin typeface="+mj-lt"/>
              </a:rPr>
              <a:t>Soft-Fork</a:t>
            </a:r>
          </a:p>
          <a:p>
            <a:pPr lvl="2"/>
            <a:r>
              <a:rPr lang="en-GB" sz="3000" smtClean="0">
                <a:latin typeface="+mj-lt"/>
              </a:rPr>
              <a:t>Intention: Freeze attacker’s transaction</a:t>
            </a:r>
          </a:p>
          <a:p>
            <a:pPr lvl="2"/>
            <a:r>
              <a:rPr lang="en-GB" sz="3000" smtClean="0">
                <a:latin typeface="+mj-lt"/>
              </a:rPr>
              <a:t>Miner Majority must accept it</a:t>
            </a:r>
            <a:endParaRPr lang="en-GB" sz="3200" smtClean="0">
              <a:latin typeface="+mj-lt"/>
            </a:endParaRPr>
          </a:p>
          <a:p>
            <a:pPr lvl="1"/>
            <a:r>
              <a:rPr lang="en-GB" sz="3400" smtClean="0">
                <a:latin typeface="+mj-lt"/>
              </a:rPr>
              <a:t>Hard-Fork</a:t>
            </a:r>
          </a:p>
          <a:p>
            <a:pPr lvl="2"/>
            <a:r>
              <a:rPr lang="en-GB" sz="3200" smtClean="0">
                <a:latin typeface="+mj-lt"/>
              </a:rPr>
              <a:t>Return all the Ether taken from the DAO to a refund Smart Contract </a:t>
            </a:r>
          </a:p>
          <a:p>
            <a:pPr lvl="2"/>
            <a:r>
              <a:rPr lang="en-GB" sz="3200" smtClean="0">
                <a:latin typeface="+mj-lt"/>
              </a:rPr>
              <a:t>Only one function: “withdraw”</a:t>
            </a:r>
          </a:p>
          <a:p>
            <a:pPr lvl="2"/>
            <a:r>
              <a:rPr lang="en-GB" sz="3200" smtClean="0">
                <a:latin typeface="+mj-lt"/>
              </a:rPr>
              <a:t>Approved by the community on the 19</a:t>
            </a:r>
            <a:r>
              <a:rPr lang="en-GB" sz="3200" baseline="30000" smtClean="0">
                <a:latin typeface="+mj-lt"/>
              </a:rPr>
              <a:t>th</a:t>
            </a:r>
            <a:r>
              <a:rPr lang="en-GB" sz="3200" smtClean="0">
                <a:latin typeface="+mj-lt"/>
              </a:rPr>
              <a:t> July</a:t>
            </a:r>
          </a:p>
          <a:p>
            <a:pPr lvl="2"/>
            <a:r>
              <a:rPr lang="en-GB" sz="3200" smtClean="0">
                <a:latin typeface="+mj-lt"/>
              </a:rPr>
              <a:t>Completed on the 20</a:t>
            </a:r>
            <a:r>
              <a:rPr lang="en-GB" sz="3200" baseline="30000" smtClean="0">
                <a:latin typeface="+mj-lt"/>
              </a:rPr>
              <a:t>th</a:t>
            </a:r>
            <a:r>
              <a:rPr lang="en-GB" sz="3200" smtClean="0">
                <a:latin typeface="+mj-lt"/>
              </a:rPr>
              <a:t> July</a:t>
            </a:r>
            <a:endParaRPr lang="en-GB" sz="3400" smtClean="0">
              <a:latin typeface="+mj-lt"/>
            </a:endParaRPr>
          </a:p>
          <a:p>
            <a:pPr lvl="2"/>
            <a:endParaRPr lang="en-GB" sz="3200">
              <a:latin typeface="+mj-lt"/>
            </a:endParaRP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Game’s goal: become the “King of Ether”</a:t>
            </a:r>
          </a:p>
          <a:p>
            <a:r>
              <a:rPr lang="en-GB" sz="3600" smtClean="0">
                <a:latin typeface="+mj-lt"/>
              </a:rPr>
              <a:t>You have to pay the current king and a small fee to the contract</a:t>
            </a:r>
          </a:p>
          <a:p>
            <a:r>
              <a:rPr lang="en-GB" sz="360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mph" presetSubtype="0" decel="50000" fill="hold" nodeType="clickEffect">
                                  <p:stCondLst>
                                    <p:cond delay="0"/>
                                  </p:stCondLst>
                                  <p:childTnLst>
                                    <p:animScale>
                                      <p:cBhvr>
                                        <p:cTn id="10" dur="2000" fill="hold"/>
                                        <p:tgtEl>
                                          <p:spTgt spid="3"/>
                                        </p:tgtEl>
                                      </p:cBhvr>
                                      <p:by x="75000" y="75000"/>
                                    </p:animScale>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1+#ppt_h/2"/>
                                          </p:val>
                                        </p:tav>
                                        <p:tav tm="100000">
                                          <p:val>
                                            <p:strVal val="#ppt_y"/>
                                          </p:val>
                                        </p:tav>
                                      </p:tavLst>
                                    </p:anim>
                                  </p:childTnLst>
                                </p:cTn>
                              </p:par>
                              <p:par>
                                <p:cTn id="15" presetID="9"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grpId="0" nodeType="withEffect">
                                  <p:stCondLst>
                                    <p:cond delay="100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a:t>
            </a:r>
            <a:r>
              <a:rPr lang="en-GB" sz="2800" smtClean="0"/>
              <a:t>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Failed compensation sends </a:t>
            </a:r>
          </a:p>
          <a:p>
            <a:pPr lvl="1"/>
            <a:r>
              <a:rPr lang="en-GB" sz="3400" dirty="0" smtClean="0">
                <a:latin typeface="+mj-lt"/>
              </a:rPr>
              <a:t>Include more gas with each payment</a:t>
            </a:r>
            <a:endParaRPr lang="en-GB" sz="3400" dirty="0">
              <a:latin typeface="+mj-lt"/>
            </a:endParaRPr>
          </a:p>
          <a:p>
            <a:r>
              <a:rPr lang="en-GB" sz="3600" dirty="0" smtClean="0">
                <a:latin typeface="+mj-lt"/>
              </a:rPr>
              <a:t>Exception disorder </a:t>
            </a:r>
          </a:p>
          <a:p>
            <a:pPr lvl="1"/>
            <a:r>
              <a:rPr lang="en-GB" sz="3400" dirty="0" smtClean="0">
                <a:latin typeface="+mj-lt"/>
              </a:rPr>
              <a:t>Handle exceptions in a uniformly way </a:t>
            </a: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 odds and evens</a:t>
            </a:r>
          </a:p>
          <a:p>
            <a:r>
              <a:rPr lang="en-GB" sz="3600" smtClean="0">
                <a:latin typeface="+mj-lt"/>
              </a:rPr>
              <a:t>Each player choose a number</a:t>
            </a:r>
          </a:p>
          <a:p>
            <a:r>
              <a:rPr lang="en-GB" sz="3600" smtClean="0">
                <a:latin typeface="+mj-lt"/>
              </a:rPr>
              <a:t>Sum is even or odd</a:t>
            </a:r>
          </a:p>
          <a:p>
            <a:endParaRPr lang="en-GB" sz="360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694062"/>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smtClean="0">
                <a:latin typeface="+mj-lt"/>
              </a:rPr>
              <a:t>Security Challenges in Smart Contracts</a:t>
            </a:r>
          </a:p>
          <a:p>
            <a:pPr lvl="1"/>
            <a:r>
              <a:rPr lang="en-GB" sz="2400" err="1" smtClean="0">
                <a:latin typeface="+mj-lt"/>
              </a:rPr>
              <a:t>asf</a:t>
            </a:r>
            <a:endParaRPr lang="en-GB" sz="2400" smtClean="0">
              <a:latin typeface="+mj-lt"/>
            </a:endParaRPr>
          </a:p>
          <a:p>
            <a:endParaRPr lang="en-GB" sz="2800" smtClean="0">
              <a:latin typeface="+mj-lt"/>
            </a:endParaRPr>
          </a:p>
          <a:p>
            <a:endParaRPr lang="en-GB" sz="2800">
              <a:latin typeface="+mj-lt"/>
            </a:endParaRPr>
          </a:p>
        </p:txBody>
      </p:sp>
    </p:spTree>
    <p:extLst>
      <p:ext uri="{BB962C8B-B14F-4D97-AF65-F5344CB8AC3E}">
        <p14:creationId xmlns:p14="http://schemas.microsoft.com/office/powerpoint/2010/main" val="64117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a:t>
            </a:r>
            <a:r>
              <a:rPr lang="en-GB" sz="2800" smtClean="0"/>
              <a:t>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8501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Keeping secrets</a:t>
            </a:r>
          </a:p>
          <a:p>
            <a:pPr lvl="1"/>
            <a:r>
              <a:rPr lang="en-GB" sz="3200" dirty="0" smtClean="0">
                <a:latin typeface="+mj-lt"/>
              </a:rPr>
              <a:t>cryptographic techniques such as Timed-Commitments</a:t>
            </a:r>
          </a:p>
          <a:p>
            <a:pPr lvl="1"/>
            <a:r>
              <a:rPr lang="en-GB" sz="3200" dirty="0" smtClean="0">
                <a:latin typeface="+mj-lt"/>
              </a:rPr>
              <a:t>The next player has to play his move within a set time period, otherwise he will get a penalty</a:t>
            </a:r>
          </a:p>
          <a:p>
            <a:pPr lvl="1"/>
            <a:endParaRPr lang="en-GB" sz="2800" dirty="0" smtClean="0">
              <a:latin typeface="+mj-lt"/>
            </a:endParaRPr>
          </a:p>
          <a:p>
            <a:pPr lvl="1"/>
            <a:endParaRPr lang="en-GB" sz="3200" dirty="0" smtClean="0">
              <a:latin typeface="+mj-lt"/>
            </a:endParaRP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fraudulent investment program </a:t>
            </a:r>
          </a:p>
          <a:p>
            <a:r>
              <a:rPr lang="en-GB" sz="3600" smtClean="0">
                <a:latin typeface="+mj-lt"/>
              </a:rPr>
              <a:t>Participants gain money from newcomers </a:t>
            </a:r>
          </a:p>
          <a:p>
            <a:r>
              <a:rPr lang="en-GB" sz="3600" smtClean="0">
                <a:latin typeface="+mj-lt"/>
              </a:rPr>
              <a:t>Owner collects fees paid to the contract</a:t>
            </a:r>
          </a:p>
          <a:p>
            <a:endParaRPr lang="en-GB" sz="3600">
              <a:latin typeface="+mj-lt"/>
            </a:endParaRPr>
          </a:p>
        </p:txBody>
      </p:sp>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a:t>
            </a:r>
            <a:r>
              <a:rPr lang="en-GB" smtClean="0"/>
              <a:t>– </a:t>
            </a:r>
            <a:r>
              <a:rPr lang="en-GB" smtClean="0"/>
              <a:t>Rubixi–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Change the constructor name </a:t>
            </a:r>
            <a:r>
              <a:rPr lang="en-GB" sz="3600" dirty="0" smtClean="0">
                <a:latin typeface="+mj-lt"/>
                <a:sym typeface="Wingdings"/>
              </a:rPr>
              <a:t></a:t>
            </a:r>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a:t>
            </a:r>
          </a:p>
          <a:p>
            <a:r>
              <a:rPr lang="en-GB" sz="3600" smtClean="0">
                <a:latin typeface="+mj-lt"/>
              </a:rPr>
              <a:t>To join the scheme, participant must pay a fee</a:t>
            </a:r>
          </a:p>
          <a:p>
            <a:r>
              <a:rPr lang="en-GB" sz="3600" smtClean="0">
                <a:latin typeface="+mj-lt"/>
              </a:rPr>
              <a:t>12 hours</a:t>
            </a:r>
          </a:p>
          <a:p>
            <a:r>
              <a:rPr lang="en-GB" sz="3600" smtClean="0">
                <a:latin typeface="+mj-lt"/>
              </a:rPr>
              <a:t>Two arrays: list of participants and their credit</a:t>
            </a:r>
          </a:p>
          <a:p>
            <a:r>
              <a:rPr lang="en-GB" sz="3600" smtClean="0">
                <a:latin typeface="+mj-lt"/>
              </a:rPr>
              <a:t>After 12 hours:  </a:t>
            </a:r>
          </a:p>
          <a:p>
            <a:endParaRPr lang="en-GB" sz="3600">
              <a:latin typeface="+mj-lt"/>
            </a:endParaRPr>
          </a:p>
        </p:txBody>
      </p:sp>
      <p:pic>
        <p:nvPicPr>
          <p:cNvPr id="11" name="Immagine 10"/>
          <p:cNvPicPr>
            <a:picLocks noChangeAspect="1"/>
          </p:cNvPicPr>
          <p:nvPr/>
        </p:nvPicPr>
        <p:blipFill>
          <a:blip r:embed="rId4"/>
          <a:stretch>
            <a:fillRect/>
          </a:stretch>
        </p:blipFill>
        <p:spPr>
          <a:xfrm>
            <a:off x="1249939" y="5032664"/>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List grew to long!</a:t>
            </a:r>
          </a:p>
          <a:p>
            <a:r>
              <a:rPr lang="en-GB" sz="3600" smtClean="0">
                <a:latin typeface="+mj-lt"/>
              </a:rPr>
              <a:t>Required gas for cleaning the arrays, exceeds the maximum allowed for a single transaction </a:t>
            </a:r>
            <a:endParaRPr lang="en-GB" sz="3600">
              <a:latin typeface="+mj-lt"/>
            </a:endParaRPr>
          </a:p>
        </p:txBody>
      </p:sp>
      <p:sp>
        <p:nvSpPr>
          <p:cNvPr id="11" name="Rettangolo arrotondato 10"/>
          <p:cNvSpPr/>
          <p:nvPr/>
        </p:nvSpPr>
        <p:spPr>
          <a:xfrm>
            <a:off x="824347" y="1912882"/>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459953" y="1909228"/>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Rettangolo arrotondato 13"/>
          <p:cNvSpPr/>
          <p:nvPr/>
        </p:nvSpPr>
        <p:spPr>
          <a:xfrm>
            <a:off x="4071471" y="1894764"/>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5707077" y="1891110"/>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369901" y="1891110"/>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Rettangolo arrotondato 16"/>
          <p:cNvSpPr/>
          <p:nvPr/>
        </p:nvSpPr>
        <p:spPr>
          <a:xfrm>
            <a:off x="9005507" y="1887456"/>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 name="CasellaDiTesto 2"/>
          <p:cNvSpPr txBox="1"/>
          <p:nvPr/>
        </p:nvSpPr>
        <p:spPr>
          <a:xfrm>
            <a:off x="10582733" y="1497600"/>
            <a:ext cx="922329" cy="1015663"/>
          </a:xfrm>
          <a:prstGeom prst="rect">
            <a:avLst/>
          </a:prstGeom>
          <a:noFill/>
        </p:spPr>
        <p:txBody>
          <a:bodyPr wrap="square" rtlCol="0">
            <a:spAutoFit/>
          </a:bodyPr>
          <a:lstStyle/>
          <a:p>
            <a:r>
              <a:rPr lang="is-IS" sz="6000" smtClean="0">
                <a:solidFill>
                  <a:srgbClr val="FF0000"/>
                </a:solidFill>
              </a:rPr>
              <a:t>…</a:t>
            </a:r>
            <a:endParaRPr lang="it-IT">
              <a:solidFill>
                <a:srgbClr val="FF0000"/>
              </a:solidFill>
            </a:endParaRPr>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a:t>
            </a:r>
            <a:r>
              <a:rPr lang="en-GB" dirty="0" smtClean="0"/>
              <a:t>–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539287" y="1888984"/>
            <a:ext cx="10131425" cy="305764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Actual Jackpot: 10 ethers</a:t>
            </a:r>
          </a:p>
          <a:p>
            <a:r>
              <a:rPr lang="en-GB" sz="3600" dirty="0" smtClean="0">
                <a:latin typeface="+mj-lt"/>
              </a:rPr>
              <a:t>Alice’s bet: 6 ethers</a:t>
            </a:r>
          </a:p>
          <a:p>
            <a:r>
              <a:rPr lang="en-GB" sz="3600" dirty="0" smtClean="0">
                <a:latin typeface="+mj-lt"/>
              </a:rPr>
              <a:t>Actual Jackpot: 13 ethers</a:t>
            </a:r>
          </a:p>
          <a:p>
            <a:r>
              <a:rPr lang="en-GB" sz="3600" dirty="0" smtClean="0">
                <a:latin typeface="+mj-lt"/>
              </a:rPr>
              <a:t>Bob’s bet: 8 ethers: </a:t>
            </a:r>
          </a:p>
          <a:p>
            <a:r>
              <a:rPr lang="en-GB" sz="3600" dirty="0" smtClean="0">
                <a:latin typeface="+mj-lt"/>
              </a:rPr>
              <a:t>Actual Jackpot: 17 ethers </a:t>
            </a:r>
          </a:p>
          <a:p>
            <a:r>
              <a:rPr lang="en-GB" sz="3600" dirty="0" smtClean="0">
                <a:latin typeface="+mj-lt"/>
              </a:rPr>
              <a:t>Attacker does not include in blocks the transactions in order to be the last player</a:t>
            </a:r>
          </a:p>
          <a:p>
            <a:r>
              <a:rPr lang="en-GB" sz="3600" dirty="0" smtClean="0">
                <a:latin typeface="+mj-lt"/>
              </a:rPr>
              <a:t>Attacker’s bet: 10 ethers</a:t>
            </a:r>
          </a:p>
        </p:txBody>
      </p:sp>
      <p:grpSp>
        <p:nvGrpSpPr>
          <p:cNvPr id="4" name="Gruppo 3"/>
          <p:cNvGrpSpPr/>
          <p:nvPr/>
        </p:nvGrpSpPr>
        <p:grpSpPr>
          <a:xfrm>
            <a:off x="5170203" y="1539171"/>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smtClean="0">
                <a:latin typeface="+mj-lt"/>
              </a:rPr>
              <a:t>Distributed Database</a:t>
            </a:r>
          </a:p>
          <a:p>
            <a:r>
              <a:rPr lang="en-GB" sz="4000" smtClean="0">
                <a:latin typeface="+mj-lt"/>
              </a:rPr>
              <a:t>Public digital ledger</a:t>
            </a:r>
          </a:p>
          <a:p>
            <a:r>
              <a:rPr lang="en-GB" sz="4000" smtClean="0">
                <a:latin typeface="+mj-lt"/>
              </a:rPr>
              <a:t>Source of Trust</a:t>
            </a:r>
          </a:p>
          <a:p>
            <a:endParaRPr lang="en-GB" sz="400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66875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697766"/>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The miner alters the timestamps</a:t>
            </a:r>
          </a:p>
          <a:p>
            <a:r>
              <a:rPr lang="en-GB" sz="3600" smtClean="0">
                <a:latin typeface="+mj-lt"/>
              </a:rPr>
              <a:t>She manages to publish the new block with the delayed timestamp</a:t>
            </a:r>
          </a:p>
          <a:p>
            <a:r>
              <a:rPr lang="en-GB" sz="3600" smtClean="0">
                <a:latin typeface="+mj-lt"/>
              </a:rPr>
              <a:t>She will be the last player and win the jackpot</a:t>
            </a:r>
            <a:endParaRPr lang="en-GB" sz="360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smtClean="0"/>
              <a:t>5.1 </a:t>
            </a:r>
            <a:r>
              <a:rPr lang="en-GB" smtClean="0"/>
              <a:t>Challenges in Smart Contract</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No guarantee of transaction execution</a:t>
            </a:r>
          </a:p>
          <a:p>
            <a:pPr lvl="1"/>
            <a:r>
              <a:rPr lang="en-GB" sz="3400" dirty="0" smtClean="0">
                <a:latin typeface="+mj-lt"/>
              </a:rPr>
              <a:t>E.g. </a:t>
            </a:r>
            <a:r>
              <a:rPr lang="en-GB" sz="3400" dirty="0" err="1" smtClean="0">
                <a:latin typeface="+mj-lt"/>
              </a:rPr>
              <a:t>KoTE</a:t>
            </a:r>
            <a:endParaRPr lang="en-GB" sz="3400" dirty="0" smtClean="0">
              <a:latin typeface="+mj-lt"/>
            </a:endParaRPr>
          </a:p>
          <a:p>
            <a:r>
              <a:rPr lang="en-GB" sz="3600" dirty="0" smtClean="0">
                <a:latin typeface="+mj-lt"/>
              </a:rPr>
              <a:t>Turing-complete smart contracts are slow</a:t>
            </a:r>
          </a:p>
          <a:p>
            <a:r>
              <a:rPr lang="en-GB" sz="3600" dirty="0" smtClean="0">
                <a:latin typeface="+mj-lt"/>
              </a:rPr>
              <a:t>Scaling is a moon-shot </a:t>
            </a:r>
          </a:p>
          <a:p>
            <a:r>
              <a:rPr lang="en-GB" sz="3600" dirty="0" smtClean="0">
                <a:latin typeface="+mj-lt"/>
              </a:rPr>
              <a:t>Oracles break the trust model</a:t>
            </a:r>
          </a:p>
          <a:p>
            <a:r>
              <a:rPr lang="en-GB" sz="3600" dirty="0" smtClean="0">
                <a:latin typeface="+mj-lt"/>
              </a:rPr>
              <a:t>Public </a:t>
            </a:r>
            <a:r>
              <a:rPr lang="en-GB" sz="3600" dirty="0" err="1" smtClean="0">
                <a:latin typeface="+mj-lt"/>
              </a:rPr>
              <a:t>Blockchain</a:t>
            </a:r>
            <a:r>
              <a:rPr lang="en-GB" sz="3600" dirty="0" smtClean="0">
                <a:latin typeface="+mj-lt"/>
              </a:rPr>
              <a:t> struggle to stay decentralized  </a:t>
            </a:r>
            <a:r>
              <a:rPr lang="en-GB" sz="3600" dirty="0" smtClean="0">
                <a:latin typeface="+mj-lt"/>
              </a:rPr>
              <a:t> </a:t>
            </a:r>
            <a:endParaRPr lang="en-GB" sz="3200" dirty="0" smtClean="0">
              <a:latin typeface="+mj-lt"/>
            </a:endParaRPr>
          </a:p>
          <a:p>
            <a:pPr marL="457200" lvl="1" indent="0">
              <a:buNone/>
            </a:pPr>
            <a:endParaRPr lang="en-GB" sz="36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fontScale="90000"/>
          </a:bodyPr>
          <a:lstStyle/>
          <a:p>
            <a:r>
              <a:rPr lang="en-GB" smtClean="0"/>
              <a:t>5.1 Classes of VULNERABILITIES OF ETHEREUM SMART CONTRACTS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71624" y="1655278"/>
            <a:ext cx="5217744" cy="47448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Solidity</a:t>
            </a:r>
          </a:p>
          <a:p>
            <a:pPr lvl="1"/>
            <a:r>
              <a:rPr lang="en-GB" sz="3200" dirty="0" smtClean="0">
                <a:latin typeface="+mj-lt"/>
              </a:rPr>
              <a:t>Call to the unknown</a:t>
            </a:r>
          </a:p>
          <a:p>
            <a:pPr lvl="1"/>
            <a:r>
              <a:rPr lang="en-GB" sz="3200" dirty="0" smtClean="0">
                <a:latin typeface="+mj-lt"/>
              </a:rPr>
              <a:t>Exception disorders</a:t>
            </a:r>
          </a:p>
          <a:p>
            <a:pPr lvl="1"/>
            <a:r>
              <a:rPr lang="en-GB" sz="3200" dirty="0" smtClean="0">
                <a:latin typeface="+mj-lt"/>
              </a:rPr>
              <a:t>Gasless send </a:t>
            </a:r>
          </a:p>
          <a:p>
            <a:pPr lvl="1"/>
            <a:r>
              <a:rPr lang="en-GB" sz="3200" dirty="0" smtClean="0">
                <a:latin typeface="+mj-lt"/>
              </a:rPr>
              <a:t>Type casts</a:t>
            </a:r>
          </a:p>
          <a:p>
            <a:pPr lvl="1"/>
            <a:r>
              <a:rPr lang="en-GB" sz="3200" dirty="0" err="1" smtClean="0">
                <a:latin typeface="+mj-lt"/>
              </a:rPr>
              <a:t>Reentrancy</a:t>
            </a:r>
            <a:endParaRPr lang="en-GB" sz="3200" dirty="0" smtClean="0">
              <a:latin typeface="+mj-lt"/>
            </a:endParaRPr>
          </a:p>
          <a:p>
            <a:pPr lvl="1"/>
            <a:r>
              <a:rPr lang="en-GB" sz="3200" dirty="0" smtClean="0">
                <a:latin typeface="+mj-lt"/>
              </a:rPr>
              <a:t>Keeping secrets</a:t>
            </a:r>
          </a:p>
          <a:p>
            <a:pPr marL="457200" lvl="1" indent="0">
              <a:buNone/>
            </a:pPr>
            <a:endParaRPr lang="en-GB" sz="3600" dirty="0">
              <a:latin typeface="+mj-lt"/>
            </a:endParaRPr>
          </a:p>
        </p:txBody>
      </p:sp>
      <p:sp>
        <p:nvSpPr>
          <p:cNvPr id="3" name="Rettangolo 2"/>
          <p:cNvSpPr/>
          <p:nvPr/>
        </p:nvSpPr>
        <p:spPr>
          <a:xfrm>
            <a:off x="5817731" y="1547482"/>
            <a:ext cx="6096000" cy="4431983"/>
          </a:xfrm>
          <a:prstGeom prst="rect">
            <a:avLst/>
          </a:prstGeom>
        </p:spPr>
        <p:txBody>
          <a:bodyPr>
            <a:spAutoFit/>
          </a:bodyPr>
          <a:lstStyle/>
          <a:p>
            <a:pPr marL="571500" indent="-571500">
              <a:buFont typeface="Arial" charset="0"/>
              <a:buChar char="•"/>
            </a:pPr>
            <a:r>
              <a:rPr lang="en-GB" sz="3600">
                <a:latin typeface="+mj-lt"/>
              </a:rPr>
              <a:t>EVM </a:t>
            </a:r>
            <a:r>
              <a:rPr lang="en-GB" sz="3600" smtClean="0">
                <a:latin typeface="+mj-lt"/>
              </a:rPr>
              <a:t>Bytecode</a:t>
            </a:r>
          </a:p>
          <a:p>
            <a:pPr marL="1028700" lvl="1" indent="-571500">
              <a:buFont typeface="Arial" charset="0"/>
              <a:buChar char="•"/>
            </a:pPr>
            <a:r>
              <a:rPr lang="en-GB" sz="3400" smtClean="0">
                <a:latin typeface="+mj-lt"/>
              </a:rPr>
              <a:t>Immutable bugs</a:t>
            </a:r>
          </a:p>
          <a:p>
            <a:pPr marL="1028700" lvl="1" indent="-571500">
              <a:buFont typeface="Arial" charset="0"/>
              <a:buChar char="•"/>
            </a:pPr>
            <a:r>
              <a:rPr lang="en-GB" sz="3400" smtClean="0">
                <a:latin typeface="+mj-lt"/>
              </a:rPr>
              <a:t>Ether </a:t>
            </a:r>
            <a:r>
              <a:rPr lang="en-GB" sz="3400">
                <a:latin typeface="+mj-lt"/>
              </a:rPr>
              <a:t>lost in transfer </a:t>
            </a:r>
            <a:endParaRPr lang="en-GB" sz="3400" smtClean="0">
              <a:latin typeface="+mj-lt"/>
            </a:endParaRPr>
          </a:p>
          <a:p>
            <a:pPr marL="1028700" lvl="1" indent="-571500">
              <a:buFont typeface="Arial" charset="0"/>
              <a:buChar char="•"/>
            </a:pPr>
            <a:r>
              <a:rPr lang="en-GB" sz="3400" smtClean="0">
                <a:latin typeface="+mj-lt"/>
              </a:rPr>
              <a:t>Stack </a:t>
            </a:r>
            <a:r>
              <a:rPr lang="en-GB" sz="3400">
                <a:latin typeface="+mj-lt"/>
              </a:rPr>
              <a:t>size </a:t>
            </a:r>
            <a:r>
              <a:rPr lang="en-GB" sz="3400" smtClean="0">
                <a:latin typeface="+mj-lt"/>
              </a:rPr>
              <a:t>limit</a:t>
            </a:r>
          </a:p>
          <a:p>
            <a:pPr marL="571500" indent="-571500">
              <a:buFont typeface="Arial" charset="0"/>
              <a:buChar char="•"/>
            </a:pPr>
            <a:r>
              <a:rPr lang="en-GB" sz="3600" err="1" smtClean="0">
                <a:latin typeface="+mj-lt"/>
              </a:rPr>
              <a:t>Blockchain</a:t>
            </a:r>
            <a:endParaRPr lang="en-GB" sz="3600" smtClean="0">
              <a:latin typeface="+mj-lt"/>
            </a:endParaRPr>
          </a:p>
          <a:p>
            <a:pPr marL="1028700" lvl="1" indent="-571500">
              <a:buFont typeface="Arial" charset="0"/>
              <a:buChar char="•"/>
            </a:pPr>
            <a:r>
              <a:rPr lang="en-GB" sz="3600" smtClean="0">
                <a:latin typeface="+mj-lt"/>
              </a:rPr>
              <a:t>Unpredictable state</a:t>
            </a:r>
          </a:p>
          <a:p>
            <a:pPr marL="1028700" lvl="1" indent="-571500">
              <a:buFont typeface="Arial" charset="0"/>
              <a:buChar char="•"/>
            </a:pPr>
            <a:r>
              <a:rPr lang="en-GB" sz="3600" smtClean="0">
                <a:latin typeface="+mj-lt"/>
              </a:rPr>
              <a:t>Generating randomness</a:t>
            </a:r>
          </a:p>
          <a:p>
            <a:pPr marL="1028700" lvl="1" indent="-571500">
              <a:buFont typeface="Arial" charset="0"/>
              <a:buChar char="•"/>
            </a:pPr>
            <a:r>
              <a:rPr lang="en-GB" sz="3600" smtClean="0">
                <a:latin typeface="+mj-lt"/>
              </a:rPr>
              <a:t>Time constraints  </a:t>
            </a:r>
            <a:endParaRPr lang="en-GB" sz="3400">
              <a:latin typeface="+mj-lt"/>
            </a:endParaRPr>
          </a:p>
        </p:txBody>
      </p:sp>
    </p:spTree>
    <p:extLst>
      <p:ext uri="{BB962C8B-B14F-4D97-AF65-F5344CB8AC3E}">
        <p14:creationId xmlns:p14="http://schemas.microsoft.com/office/powerpoint/2010/main" val="59250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4" name="Gruppo 3"/>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50658" y="3025235"/>
              <a:ext cx="1721037" cy="1555154"/>
            </a:xfrm>
            <a:prstGeom prst="rect">
              <a:avLst/>
            </a:prstGeom>
          </p:spPr>
        </p:pic>
        <p:pic>
          <p:nvPicPr>
            <p:cNvPr id="33" name="Immagine 3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3">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4">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5" name="Gruppo 14"/>
          <p:cNvGrpSpPr/>
          <p:nvPr/>
        </p:nvGrpSpPr>
        <p:grpSpPr>
          <a:xfrm>
            <a:off x="4199372" y="802265"/>
            <a:ext cx="7634863" cy="5335405"/>
            <a:chOff x="4199372" y="802265"/>
            <a:chExt cx="7634863" cy="5335405"/>
          </a:xfrm>
        </p:grpSpPr>
        <p:pic>
          <p:nvPicPr>
            <p:cNvPr id="16" name="Immagin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cxnSp>
          <p:nvCxnSpPr>
            <p:cNvPr id="19" name="Connettore 2 18"/>
            <p:cNvCxnSpPr/>
            <p:nvPr/>
          </p:nvCxnSpPr>
          <p:spPr>
            <a:xfrm>
              <a:off x="4199372" y="2372916"/>
              <a:ext cx="2987241" cy="1260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40404 0.00093 " pathEditMode="relative" rAng="0" ptsTypes="AA">
                                      <p:cBhvr>
                                        <p:cTn id="9" dur="2000" fill="hold"/>
                                        <p:tgtEl>
                                          <p:spTgt spid="4"/>
                                        </p:tgtEl>
                                        <p:attrNameLst>
                                          <p:attrName>ppt_x</p:attrName>
                                          <p:attrName>ppt_y</p:attrName>
                                        </p:attrNameLst>
                                      </p:cBhvr>
                                      <p:rCtr x="-20208" y="46"/>
                                    </p:animMotion>
                                  </p:childTnLst>
                                </p:cTn>
                              </p:par>
                              <p:par>
                                <p:cTn id="10" presetID="9" presetClass="entr" presetSubtype="0" fill="hold" nodeType="withEffect">
                                  <p:stCondLst>
                                    <p:cond delay="1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What is a smart </a:t>
            </a:r>
            <a:r>
              <a:rPr lang="en-GB" sz="4000" err="1" smtClean="0"/>
              <a:t>contracT</a:t>
            </a:r>
            <a:r>
              <a:rPr lang="en-GB" sz="4000" smtClean="0"/>
              <a:t>?</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smtClean="0">
                <a:latin typeface="+mj-lt"/>
              </a:rPr>
              <a:t>A smart contract is a piece of software that defines the rules of an agreement</a:t>
            </a:r>
          </a:p>
          <a:p>
            <a:r>
              <a:rPr lang="en-GB" sz="4000" smtClean="0">
                <a:latin typeface="+mj-lt"/>
              </a:rPr>
              <a:t>It automatically verifies itself and executes the terms contained inside it</a:t>
            </a:r>
          </a:p>
          <a:p>
            <a:r>
              <a:rPr lang="en-GB" sz="4000" smtClean="0">
                <a:latin typeface="+mj-lt"/>
              </a:rPr>
              <a:t>Stored on the </a:t>
            </a:r>
            <a:r>
              <a:rPr lang="en-GB" sz="4000" err="1" smtClean="0">
                <a:latin typeface="+mj-lt"/>
              </a:rPr>
              <a:t>Blockchain</a:t>
            </a:r>
            <a:endParaRPr lang="en-GB" sz="400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2781</TotalTime>
  <Words>3729</Words>
  <Application>Microsoft Macintosh PowerPoint</Application>
  <PresentationFormat>Widescreen</PresentationFormat>
  <Paragraphs>579</Paragraphs>
  <Slides>44</Slides>
  <Notes>44</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44</vt:i4>
      </vt:variant>
    </vt:vector>
  </HeadingPairs>
  <TitlesOfParts>
    <vt:vector size="49" baseType="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3.1 Scenario Example</vt:lpstr>
      <vt:lpstr>3.1 Scenario Example</vt:lpstr>
      <vt:lpstr>3.1 Scenario Example</vt:lpstr>
      <vt:lpstr>3.1 Scenario Example</vt:lpstr>
      <vt:lpstr>3.1 Scenario Example</vt:lpstr>
      <vt:lpstr>3.1 Scenario Example</vt:lpstr>
      <vt:lpstr>3.2 Traditional ContractS vs. Smart Contracts </vt:lpstr>
      <vt:lpstr>3.3 A simple WALLET CONTRACT</vt:lpstr>
      <vt:lpstr>3.4 Possible Applications</vt:lpstr>
      <vt:lpstr>3.5 Ethereum, Blockchain-based Platform </vt:lpstr>
      <vt:lpstr>Presentazione di PowerPoint</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POSSIBLE SOLUTIONS</vt:lpstr>
      <vt:lpstr>4.2 MOST FAMOUS ATTACKS – Govern-Mental - #3 </vt:lpstr>
      <vt:lpstr>4.2 MOST FAMOUS ATTACKS – Govern-Mental– POSSIBLE SOLUTIONS</vt:lpstr>
      <vt:lpstr>5.1 Challenges in Smart Contract</vt:lpstr>
      <vt:lpstr>5.1 Classes of VULNERABILITIES OF ETHEREUM SMART CONTRACTS</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165</cp:revision>
  <dcterms:created xsi:type="dcterms:W3CDTF">2017-03-12T09:30:45Z</dcterms:created>
  <dcterms:modified xsi:type="dcterms:W3CDTF">2017-03-23T09:28:14Z</dcterms:modified>
</cp:coreProperties>
</file>